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401" r:id="rId3"/>
    <p:sldId id="402" r:id="rId4"/>
    <p:sldId id="427" r:id="rId5"/>
    <p:sldId id="425" r:id="rId6"/>
    <p:sldId id="408" r:id="rId7"/>
    <p:sldId id="413" r:id="rId8"/>
    <p:sldId id="414" r:id="rId9"/>
    <p:sldId id="415" r:id="rId10"/>
    <p:sldId id="416" r:id="rId11"/>
    <p:sldId id="417" r:id="rId12"/>
    <p:sldId id="419" r:id="rId13"/>
    <p:sldId id="420" r:id="rId14"/>
    <p:sldId id="421" r:id="rId15"/>
    <p:sldId id="422" r:id="rId16"/>
    <p:sldId id="424" r:id="rId17"/>
    <p:sldId id="423" r:id="rId18"/>
    <p:sldId id="407" r:id="rId19"/>
    <p:sldId id="426" r:id="rId20"/>
    <p:sldId id="406" r:id="rId21"/>
    <p:sldId id="404" r:id="rId22"/>
    <p:sldId id="410" r:id="rId23"/>
    <p:sldId id="412" r:id="rId24"/>
    <p:sldId id="411" r:id="rId25"/>
    <p:sldId id="409" r:id="rId26"/>
    <p:sldId id="403" r:id="rId27"/>
    <p:sldId id="418" r:id="rId28"/>
    <p:sldId id="405" r:id="rId29"/>
    <p:sldId id="261" r:id="rId3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3C"/>
    <a:srgbClr val="2294FF"/>
    <a:srgbClr val="104577"/>
    <a:srgbClr val="60A8EA"/>
    <a:srgbClr val="3490E4"/>
    <a:srgbClr val="186CB8"/>
    <a:srgbClr val="1B75CA"/>
    <a:srgbClr val="082E56"/>
    <a:srgbClr val="BBCC07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9" autoAdjust="0"/>
    <p:restoredTop sz="88498" autoAdjust="0"/>
  </p:normalViewPr>
  <p:slideViewPr>
    <p:cSldViewPr>
      <p:cViewPr>
        <p:scale>
          <a:sx n="100" d="100"/>
          <a:sy n="100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13318-1703-4433-9BA8-7B0365E924CD}" type="datetimeFigureOut">
              <a:rPr lang="ko-KR" altLang="en-US" smtClean="0"/>
              <a:pPr/>
              <a:t>2018-10-16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8A293-1CDC-4F25-9E67-DF1233550E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https://www.ti-ba.com/products/pacs/chiropractic-tools/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06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https://www.slideshare.net/kastureraj/panoramic-radiography-34541734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panorex</a:t>
            </a:r>
            <a:br>
              <a:rPr lang="en-US" altLang="ko-KR" dirty="0"/>
            </a:br>
            <a:r>
              <a:rPr lang="en-US" altLang="ko-KR" dirty="0"/>
              <a:t>https://www.drmassoomi.com/blog/panorex-whats-a-panorex-why-do-i-need-that/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363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https://www.slideshare.net/kastureraj/panoramic-radiography-34541734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panorex</a:t>
            </a:r>
            <a:br>
              <a:rPr lang="en-US" altLang="ko-KR" dirty="0"/>
            </a:br>
            <a:r>
              <a:rPr lang="en-US" altLang="ko-KR" dirty="0"/>
              <a:t>https://www.drmassoomi.com/blog/panorex-whats-a-panorex-why-do-i-need-that/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182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https://www.slideshare.net/kastureraj/panoramic-radiography-34541734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panorex</a:t>
            </a:r>
            <a:br>
              <a:rPr lang="en-US" altLang="ko-KR" dirty="0"/>
            </a:br>
            <a:r>
              <a:rPr lang="en-US" altLang="ko-KR" dirty="0"/>
              <a:t>https://www.drmassoomi.com/blog/panorex-whats-a-panorex-why-do-i-need-that/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6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https://www.slideshare.net/kastureraj/panoramic-radiography-34541734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panorex</a:t>
            </a:r>
            <a:br>
              <a:rPr lang="en-US" altLang="ko-KR" dirty="0"/>
            </a:br>
            <a:r>
              <a:rPr lang="en-US" altLang="ko-KR" dirty="0"/>
              <a:t>https://www.drmassoomi.com/blog/panorex-whats-a-panorex-why-do-i-need-that/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91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https://www.slideshare.net/kastureraj/panoramic-radiography-34541734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panorex</a:t>
            </a:r>
            <a:br>
              <a:rPr lang="en-US" altLang="ko-KR" dirty="0"/>
            </a:br>
            <a:r>
              <a:rPr lang="en-US" altLang="ko-KR" dirty="0"/>
              <a:t>https://www.drmassoomi.com/blog/panorex-whats-a-panorex-why-do-i-need-that/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13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https://pocketdentistry.com/15-tomography-and-panoramic-radiography/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411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https://pocketdentistry.com/15-tomography-and-panoramic-radiography/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605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https://pocketdentistry.com/15-tomography-and-panoramic-radiography/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69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https://www.tandfonline.com/doi/pdf/10.1080/00223131.2008.10875874?needAccess=true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Rotation center </a:t>
            </a:r>
            <a:r>
              <a:rPr lang="ko-KR" altLang="en-US" sz="1400" dirty="0">
                <a:solidFill>
                  <a:prstClr val="black"/>
                </a:solidFill>
              </a:rPr>
              <a:t>이동경로와 </a:t>
            </a:r>
            <a:r>
              <a:rPr lang="en-US" altLang="ko-KR" sz="1400" dirty="0">
                <a:solidFill>
                  <a:prstClr val="black"/>
                </a:solidFill>
              </a:rPr>
              <a:t>Degree</a:t>
            </a:r>
            <a:r>
              <a:rPr lang="ko-KR" altLang="en-US" sz="1400" dirty="0">
                <a:solidFill>
                  <a:prstClr val="black"/>
                </a:solidFill>
              </a:rPr>
              <a:t>당 </a:t>
            </a:r>
            <a:r>
              <a:rPr lang="en-US" altLang="ko-KR" sz="1400" dirty="0">
                <a:solidFill>
                  <a:prstClr val="black"/>
                </a:solidFill>
              </a:rPr>
              <a:t>Frame </a:t>
            </a:r>
            <a:r>
              <a:rPr lang="ko-KR" altLang="en-US" sz="1400" dirty="0">
                <a:solidFill>
                  <a:prstClr val="black"/>
                </a:solidFill>
              </a:rPr>
              <a:t>개수를 설정할 수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예제 에서 </a:t>
            </a:r>
            <a:r>
              <a:rPr lang="en-US" altLang="ko-KR" sz="1400" dirty="0">
                <a:solidFill>
                  <a:prstClr val="black"/>
                </a:solidFill>
              </a:rPr>
              <a:t>-90 ~ 90 </a:t>
            </a:r>
            <a:r>
              <a:rPr lang="ko-KR" altLang="en-US" sz="1400" dirty="0">
                <a:solidFill>
                  <a:prstClr val="black"/>
                </a:solidFill>
              </a:rPr>
              <a:t>까지 </a:t>
            </a:r>
            <a:r>
              <a:rPr lang="en-US" altLang="ko-KR" sz="1400" dirty="0">
                <a:solidFill>
                  <a:prstClr val="black"/>
                </a:solidFill>
              </a:rPr>
              <a:t>Center degree</a:t>
            </a:r>
            <a:r>
              <a:rPr lang="ko-KR" altLang="en-US" sz="1400" dirty="0">
                <a:solidFill>
                  <a:prstClr val="black"/>
                </a:solidFill>
              </a:rPr>
              <a:t>가 변하며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Degree </a:t>
            </a:r>
            <a:r>
              <a:rPr lang="ko-KR" altLang="en-US" sz="1400" dirty="0">
                <a:solidFill>
                  <a:prstClr val="black"/>
                </a:solidFill>
              </a:rPr>
              <a:t>당 </a:t>
            </a:r>
            <a:r>
              <a:rPr lang="en-US" altLang="ko-KR" sz="1400" dirty="0">
                <a:solidFill>
                  <a:prstClr val="black"/>
                </a:solidFill>
              </a:rPr>
              <a:t>20 Frame &amp; Total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3600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Frame</a:t>
            </a:r>
            <a:r>
              <a:rPr lang="ko-KR" altLang="en-US" sz="1400" dirty="0">
                <a:solidFill>
                  <a:prstClr val="black"/>
                </a:solidFill>
              </a:rPr>
              <a:t>을 얻는다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89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https://www.tandfonline.com/doi/pdf/10.1080/00223131.2008.10875874?needAccess=true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Rotation center </a:t>
            </a:r>
            <a:r>
              <a:rPr lang="ko-KR" altLang="en-US" sz="1400" dirty="0">
                <a:solidFill>
                  <a:prstClr val="black"/>
                </a:solidFill>
              </a:rPr>
              <a:t>이동경로와 </a:t>
            </a:r>
            <a:r>
              <a:rPr lang="en-US" altLang="ko-KR" sz="1400" dirty="0">
                <a:solidFill>
                  <a:prstClr val="black"/>
                </a:solidFill>
              </a:rPr>
              <a:t>Degree</a:t>
            </a:r>
            <a:r>
              <a:rPr lang="ko-KR" altLang="en-US" sz="1400" dirty="0">
                <a:solidFill>
                  <a:prstClr val="black"/>
                </a:solidFill>
              </a:rPr>
              <a:t>당 </a:t>
            </a:r>
            <a:r>
              <a:rPr lang="en-US" altLang="ko-KR" sz="1400" dirty="0">
                <a:solidFill>
                  <a:prstClr val="black"/>
                </a:solidFill>
              </a:rPr>
              <a:t>Frame </a:t>
            </a:r>
            <a:r>
              <a:rPr lang="ko-KR" altLang="en-US" sz="1400" dirty="0">
                <a:solidFill>
                  <a:prstClr val="black"/>
                </a:solidFill>
              </a:rPr>
              <a:t>개수를 설정할 수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예제 에서 </a:t>
            </a:r>
            <a:r>
              <a:rPr lang="en-US" altLang="ko-KR" sz="1400" dirty="0">
                <a:solidFill>
                  <a:prstClr val="black"/>
                </a:solidFill>
              </a:rPr>
              <a:t>-90 ~ 90 </a:t>
            </a:r>
            <a:r>
              <a:rPr lang="ko-KR" altLang="en-US" sz="1400" dirty="0">
                <a:solidFill>
                  <a:prstClr val="black"/>
                </a:solidFill>
              </a:rPr>
              <a:t>까지 </a:t>
            </a:r>
            <a:r>
              <a:rPr lang="en-US" altLang="ko-KR" sz="1400" dirty="0">
                <a:solidFill>
                  <a:prstClr val="black"/>
                </a:solidFill>
              </a:rPr>
              <a:t>Center degree</a:t>
            </a:r>
            <a:r>
              <a:rPr lang="ko-KR" altLang="en-US" sz="1400" dirty="0">
                <a:solidFill>
                  <a:prstClr val="black"/>
                </a:solidFill>
              </a:rPr>
              <a:t>가 변하며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Degree </a:t>
            </a:r>
            <a:r>
              <a:rPr lang="ko-KR" altLang="en-US" sz="1400" dirty="0">
                <a:solidFill>
                  <a:prstClr val="black"/>
                </a:solidFill>
              </a:rPr>
              <a:t>당 </a:t>
            </a:r>
            <a:r>
              <a:rPr lang="en-US" altLang="ko-KR" sz="1400" dirty="0">
                <a:solidFill>
                  <a:prstClr val="black"/>
                </a:solidFill>
              </a:rPr>
              <a:t>20 Frame &amp; Total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3600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Frame</a:t>
            </a:r>
            <a:r>
              <a:rPr lang="ko-KR" altLang="en-US" sz="1400" dirty="0">
                <a:solidFill>
                  <a:prstClr val="black"/>
                </a:solidFill>
              </a:rPr>
              <a:t>을 얻는다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1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View\dentalradiology-l06-fundamentals_of_panoramic_radiography.pptx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503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View\tomosynthesis.pdf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149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http://www.wisdomain.com/Search/SimpleSearch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Extra-oral digital panoramic dental X-ray imaging system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44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View\tomosynthesis.pdf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90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View\tomosynthesis.pdf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387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View\tomosynthesis.pdf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13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https://www.axionjapan.com/news/02.pdf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View\tomosynthesis.pdf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tomosynthesis</a:t>
            </a:r>
            <a:r>
              <a:rPr lang="ko-KR" altLang="en-US" dirty="0"/>
              <a:t>를 이용해 </a:t>
            </a:r>
            <a:r>
              <a:rPr lang="en-US" altLang="ko-KR" dirty="0"/>
              <a:t>Contrast</a:t>
            </a:r>
            <a:r>
              <a:rPr lang="ko-KR" altLang="en-US" dirty="0"/>
              <a:t>를 조절할 수 있다</a:t>
            </a:r>
            <a:r>
              <a:rPr lang="en-US" altLang="ko-KR" dirty="0"/>
              <a:t>.?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98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View\dentalradiology-l06-fundamentals_of_panoramic_radiography.pptx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0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https://www.slideshare.net/kastureraj/panoramic-radiography-34541734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12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View\dentalradiology-l06-fundamentals_of_panoramic_radiography.pptx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7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vatech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https://vatechamerica.com/uploads/Vatech_Premium_Brochure_L_2018.pdf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http://www.vatechcorp.co.kr/technology/1107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https://www.youtube.com/watch?v=aQ7X-Z0uDws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View\dentalradiology-l06-fundamentals_of_panoramic_radiography.pptx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0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https://vatechamerica.com/uploads/Vatech_Premium_Brochure_L_2018.pdf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http://www.gendex.com/gxdp-700?page_id=851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770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vatech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http://www.vatechcorp.co.kr/technology/1107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https://www.youtube.com/watch?v=aQ7X-Z0uDws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View\dentalradiology-l06-fundamentals_of_panoramic_radiography.pptx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55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https://www.yourcharlotteschools.net/site/handlers/filedownload.ashx?moduleinstanceid=122&amp;dataid=636&amp;FileName=Chapter-042.pdf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Equipment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https://pocketdentistry.com/3-panoramic-equipment-and-imaging/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20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https://www.slideshare.net/kastureraj/panoramic-radiography-34541734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00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https://www.slideshare.net/kastureraj/panoramic-radiography-34541734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panorex</a:t>
            </a:r>
            <a:br>
              <a:rPr lang="en-US" altLang="ko-KR" dirty="0"/>
            </a:br>
            <a:r>
              <a:rPr lang="en-US" altLang="ko-KR" dirty="0"/>
              <a:t>https://www.drmassoomi.com/blog/panorex-whats-a-panorex-why-do-i-need-that/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4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https://www.slideshare.net/kastureraj/panoramic-radiography-34541734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panorex</a:t>
            </a:r>
            <a:br>
              <a:rPr lang="en-US" altLang="ko-KR" dirty="0"/>
            </a:br>
            <a:r>
              <a:rPr lang="en-US" altLang="ko-KR" dirty="0"/>
              <a:t>https://www.drmassoomi.com/blog/panorex-whats-a-panorex-why-do-i-need-that/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2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48544" y="2921168"/>
            <a:ext cx="3899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Thank You</a:t>
            </a:r>
            <a:endParaRPr lang="ko-KR" altLang="en-US" sz="6000" dirty="0"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4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59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907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91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9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3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73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89154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8915400" cy="395128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sz="2400"/>
            </a:lvl1pPr>
            <a:lvl2pPr>
              <a:defRPr sz="2000"/>
            </a:lvl2pPr>
            <a:lvl3pPr marL="1143000" indent="-228600">
              <a:buFont typeface="Wingdings" panose="05000000000000000000" pitchFamily="2" charset="2"/>
              <a:buChar char="l"/>
              <a:defRPr sz="1800"/>
            </a:lvl3pPr>
            <a:lvl4pPr marL="1600200" indent="-228600">
              <a:buFont typeface="Wingdings" panose="05000000000000000000" pitchFamily="2" charset="2"/>
              <a:buChar char="u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19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84" y="151536"/>
            <a:ext cx="8915400" cy="59262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64989" y="6571640"/>
            <a:ext cx="400048" cy="204929"/>
          </a:xfrm>
        </p:spPr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57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22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7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3" r="41520" b="26933"/>
          <a:stretch/>
        </p:blipFill>
        <p:spPr bwMode="auto">
          <a:xfrm>
            <a:off x="7652865" y="0"/>
            <a:ext cx="2253135" cy="8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43905" y="207690"/>
            <a:ext cx="8915400" cy="465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타원 13"/>
          <p:cNvSpPr/>
          <p:nvPr userDrawn="1"/>
        </p:nvSpPr>
        <p:spPr>
          <a:xfrm>
            <a:off x="9569327" y="6578522"/>
            <a:ext cx="196134" cy="196134"/>
          </a:xfrm>
          <a:prstGeom prst="ellipse">
            <a:avLst/>
          </a:prstGeom>
          <a:solidFill>
            <a:srgbClr val="10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67370" y="6571640"/>
            <a:ext cx="400048" cy="20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defRPr>
            </a:lvl1pPr>
          </a:lstStyle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049" name="직선 연결선 2048"/>
          <p:cNvCxnSpPr/>
          <p:nvPr userDrawn="1"/>
        </p:nvCxnSpPr>
        <p:spPr>
          <a:xfrm>
            <a:off x="0" y="893515"/>
            <a:ext cx="990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직사각형 2053"/>
          <p:cNvSpPr/>
          <p:nvPr userDrawn="1"/>
        </p:nvSpPr>
        <p:spPr>
          <a:xfrm>
            <a:off x="0" y="893515"/>
            <a:ext cx="9906000" cy="130646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49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16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0" y="211882"/>
            <a:ext cx="117210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61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spcBef>
          <a:spcPct val="0"/>
        </a:spcBef>
        <a:buNone/>
        <a:defRPr sz="2800" kern="1200" spc="-150">
          <a:solidFill>
            <a:schemeClr val="tx1"/>
          </a:solidFill>
          <a:latin typeface="뷰웍스 B" pitchFamily="18" charset="-127"/>
          <a:ea typeface="뷰웍스 B" pitchFamily="18" charset="-127"/>
          <a:cs typeface="뷰웍스 B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784" y="3838520"/>
            <a:ext cx="4330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00" dirty="0">
                <a:solidFill>
                  <a:srgbClr val="104577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Panoramic radiography</a:t>
            </a:r>
            <a:endParaRPr lang="ko-KR" altLang="en-US" sz="2400" spc="-100" dirty="0">
              <a:solidFill>
                <a:srgbClr val="104577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 rot="5400000">
            <a:off x="-2567130" y="3397704"/>
            <a:ext cx="5472609" cy="350626"/>
          </a:xfrm>
          <a:prstGeom prst="round2SameRect">
            <a:avLst>
              <a:gd name="adj1" fmla="val 11538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00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Focal trough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합리적으로 정의된 </a:t>
            </a:r>
            <a:r>
              <a:rPr lang="en-US" altLang="ko-KR" sz="1400" dirty="0"/>
              <a:t>3D curved zone or image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Image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r>
              <a:rPr lang="ko-KR" altLang="en-US" sz="1400" dirty="0"/>
              <a:t> 앞 </a:t>
            </a:r>
            <a:r>
              <a:rPr lang="en-US" altLang="ko-KR" sz="1400" dirty="0"/>
              <a:t>or </a:t>
            </a:r>
            <a:r>
              <a:rPr lang="ko-KR" altLang="en-US" sz="1400" dirty="0"/>
              <a:t>뒤에 있는 물체는 </a:t>
            </a:r>
            <a:r>
              <a:rPr lang="en-US" altLang="ko-KR" sz="1400" dirty="0"/>
              <a:t>blur </a:t>
            </a:r>
            <a:r>
              <a:rPr lang="ko-KR" altLang="en-US" sz="1400" dirty="0"/>
              <a:t>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Film</a:t>
            </a:r>
            <a:r>
              <a:rPr lang="ko-KR" altLang="en-US" sz="1400" dirty="0"/>
              <a:t>과 </a:t>
            </a:r>
            <a:r>
              <a:rPr lang="en-US" altLang="ko-KR" sz="1400" dirty="0"/>
              <a:t>X-ray source</a:t>
            </a:r>
            <a:r>
              <a:rPr lang="ko-KR" altLang="en-US" sz="1400" dirty="0"/>
              <a:t>의 </a:t>
            </a:r>
            <a:r>
              <a:rPr lang="en-US" altLang="ko-KR" sz="1400" dirty="0"/>
              <a:t>Center</a:t>
            </a:r>
            <a:r>
              <a:rPr lang="ko-KR" altLang="en-US" sz="1400" dirty="0"/>
              <a:t>의 움직임과 관련 있기 때문에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Image layer </a:t>
            </a:r>
            <a:r>
              <a:rPr lang="ko-KR" altLang="en-US" sz="1400" dirty="0"/>
              <a:t>두께는 </a:t>
            </a:r>
            <a:r>
              <a:rPr lang="en-US" altLang="ko-KR" sz="1400" dirty="0"/>
              <a:t>Projection radius</a:t>
            </a:r>
            <a:r>
              <a:rPr lang="ko-KR" altLang="en-US" sz="1400" dirty="0"/>
              <a:t>와 </a:t>
            </a:r>
            <a:r>
              <a:rPr lang="en-US" altLang="ko-KR" sz="1400" dirty="0"/>
              <a:t>Beam</a:t>
            </a:r>
            <a:r>
              <a:rPr lang="ko-KR" altLang="en-US" sz="1400" dirty="0"/>
              <a:t>의 </a:t>
            </a:r>
            <a:r>
              <a:rPr lang="en-US" altLang="ko-KR" sz="1400" dirty="0"/>
              <a:t>Width</a:t>
            </a:r>
            <a:r>
              <a:rPr lang="ko-KR" altLang="en-US" sz="1400" dirty="0"/>
              <a:t>에 달려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Rotation center</a:t>
            </a:r>
            <a:r>
              <a:rPr lang="ko-KR" altLang="en-US" sz="1400" b="1" dirty="0"/>
              <a:t>를 치아에 더 가깝게 할수록</a:t>
            </a:r>
            <a:r>
              <a:rPr lang="en-US" altLang="ko-KR" sz="1400" b="1" dirty="0"/>
              <a:t>, Focal trough</a:t>
            </a:r>
            <a:r>
              <a:rPr lang="ko-KR" altLang="en-US" sz="1400" b="1" dirty="0"/>
              <a:t>는 더 좁아진다</a:t>
            </a:r>
            <a:r>
              <a:rPr lang="en-US" altLang="ko-KR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대부분의 </a:t>
            </a:r>
            <a:r>
              <a:rPr lang="en-US" altLang="ko-KR" sz="1400" b="1" dirty="0"/>
              <a:t>machine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focal trough</a:t>
            </a:r>
            <a:r>
              <a:rPr lang="ko-KR" altLang="en-US" sz="1400" b="1" dirty="0"/>
              <a:t>는 전방 지역에서 좁고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후방지역에서 넓다</a:t>
            </a:r>
            <a:r>
              <a:rPr lang="en-US" altLang="ko-KR" sz="14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BFE4C-3E70-4F4F-9A67-7D4CA029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54" y="1306207"/>
            <a:ext cx="2428831" cy="1762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81A748-EE3C-47BE-920A-D04183C13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224" y="4005064"/>
            <a:ext cx="274796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Image receptors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OPG (</a:t>
            </a:r>
            <a:r>
              <a:rPr lang="en-US" altLang="ko-KR" sz="1400" dirty="0" err="1"/>
              <a:t>Orthopantomograph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Panoramic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or</a:t>
            </a:r>
            <a:r>
              <a:rPr lang="ko-KR" altLang="en-US" sz="1400" dirty="0">
                <a:solidFill>
                  <a:prstClr val="black"/>
                </a:solidFill>
              </a:rPr>
              <a:t> 작은 얼굴의 넓은 </a:t>
            </a:r>
            <a:r>
              <a:rPr lang="en-US" altLang="ko-KR" sz="1400" dirty="0">
                <a:solidFill>
                  <a:prstClr val="black"/>
                </a:solidFill>
              </a:rPr>
              <a:t>x-ray view</a:t>
            </a:r>
            <a:r>
              <a:rPr lang="ko-KR" altLang="en-US" sz="1400" dirty="0">
                <a:solidFill>
                  <a:prstClr val="black"/>
                </a:solidFill>
              </a:rPr>
              <a:t>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ko-KR" altLang="en-US" sz="1400" dirty="0">
                <a:solidFill>
                  <a:prstClr val="black"/>
                </a:solidFill>
              </a:rPr>
              <a:t>아직 돌출되지 않은 치아를 포함하여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ko-KR" altLang="en-US" sz="1400" dirty="0">
                <a:solidFill>
                  <a:prstClr val="black"/>
                </a:solidFill>
              </a:rPr>
              <a:t>모든 치아의 수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위치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성장을 보여준다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이는 각각의 치아를 가져오는 작은 </a:t>
            </a:r>
            <a:r>
              <a:rPr lang="en-US" altLang="ko-KR" sz="1400" dirty="0">
                <a:solidFill>
                  <a:prstClr val="black"/>
                </a:solidFill>
              </a:rPr>
              <a:t>Close up</a:t>
            </a:r>
            <a:r>
              <a:rPr lang="ko-KR" altLang="en-US" sz="1400" dirty="0">
                <a:solidFill>
                  <a:prstClr val="black"/>
                </a:solidFill>
              </a:rPr>
              <a:t>과는 다르다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OPG</a:t>
            </a:r>
            <a:r>
              <a:rPr lang="ko-KR" altLang="en-US" sz="1400" dirty="0">
                <a:solidFill>
                  <a:prstClr val="black"/>
                </a:solidFill>
              </a:rPr>
              <a:t>는 치아교정의 </a:t>
            </a:r>
            <a:r>
              <a:rPr lang="en-US" altLang="ko-KR" sz="1400" dirty="0">
                <a:solidFill>
                  <a:prstClr val="black"/>
                </a:solidFill>
              </a:rPr>
              <a:t>Planning, </a:t>
            </a:r>
            <a:r>
              <a:rPr lang="ko-KR" altLang="en-US" sz="1400" dirty="0">
                <a:solidFill>
                  <a:prstClr val="black"/>
                </a:solidFill>
              </a:rPr>
              <a:t>치아의 평가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일반적인 치아와 뼈의 </a:t>
            </a:r>
            <a:r>
              <a:rPr lang="en-US" altLang="ko-KR" sz="1400" dirty="0">
                <a:solidFill>
                  <a:prstClr val="black"/>
                </a:solidFill>
              </a:rPr>
              <a:t>overview</a:t>
            </a:r>
            <a:r>
              <a:rPr lang="ko-KR" altLang="en-US" sz="1400" dirty="0">
                <a:solidFill>
                  <a:prstClr val="black"/>
                </a:solidFill>
              </a:rPr>
              <a:t>를 위해서도 사용 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Size : 5x12 inch, 6x12 inch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Intensifying screens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</a:rPr>
              <a:t>Radiation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Intensity</a:t>
            </a:r>
            <a:r>
              <a:rPr lang="ko-KR" altLang="en-US" sz="1400" dirty="0">
                <a:solidFill>
                  <a:prstClr val="black"/>
                </a:solidFill>
              </a:rPr>
              <a:t>를 증가시킨다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Cassette holder</a:t>
            </a:r>
            <a:r>
              <a:rPr lang="ko-KR" altLang="en-US" sz="1400" dirty="0">
                <a:solidFill>
                  <a:prstClr val="black"/>
                </a:solidFill>
              </a:rPr>
              <a:t>에서 두개의 </a:t>
            </a:r>
            <a:r>
              <a:rPr lang="en-US" altLang="ko-KR" sz="1400" dirty="0">
                <a:solidFill>
                  <a:prstClr val="black"/>
                </a:solidFill>
              </a:rPr>
              <a:t>Intensifying screen</a:t>
            </a:r>
            <a:r>
              <a:rPr lang="ko-KR" altLang="en-US" sz="1400" dirty="0">
                <a:solidFill>
                  <a:prstClr val="black"/>
                </a:solidFill>
              </a:rPr>
              <a:t>들 사이에 위치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Type : Calcium tungstate-emits blue light, Rare earth screens-emits green light</a:t>
            </a:r>
          </a:p>
          <a:p>
            <a:pPr marL="12001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Cassette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Extraoral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</a:rPr>
              <a:t>Intensifying film</a:t>
            </a:r>
            <a:r>
              <a:rPr lang="ko-KR" altLang="en-US" sz="1400" dirty="0">
                <a:solidFill>
                  <a:prstClr val="black"/>
                </a:solidFill>
              </a:rPr>
              <a:t>을 잡고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곡선 일수도 있고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직선일 수도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Exposure</a:t>
            </a:r>
            <a:r>
              <a:rPr lang="ko-KR" altLang="en-US" sz="1400" dirty="0">
                <a:solidFill>
                  <a:prstClr val="black"/>
                </a:solidFill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을 보호하기 위해 가벼워야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한 개의 </a:t>
            </a:r>
            <a:r>
              <a:rPr lang="en-US" altLang="ko-KR" sz="1400" dirty="0">
                <a:solidFill>
                  <a:prstClr val="black"/>
                </a:solidFill>
              </a:rPr>
              <a:t>intensifying screen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의 각 면에 위치하고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Cassette</a:t>
            </a:r>
            <a:r>
              <a:rPr lang="ko-KR" altLang="en-US" sz="1400" dirty="0">
                <a:solidFill>
                  <a:prstClr val="black"/>
                </a:solidFill>
              </a:rPr>
              <a:t>가 닫힐 때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제자리에 고정된다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Digital OPG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CCD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(charge-couple device) or Photostimulable storage phosphor plate(PSP)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이들은 전기신호를 제어 컴퓨터에 전송하여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영상을 </a:t>
            </a:r>
            <a:r>
              <a:rPr lang="en-US" altLang="ko-KR" sz="1400" dirty="0">
                <a:solidFill>
                  <a:prstClr val="black"/>
                </a:solidFill>
              </a:rPr>
              <a:t>Screen</a:t>
            </a:r>
            <a:r>
              <a:rPr lang="ko-KR" altLang="en-US" sz="1400" dirty="0">
                <a:solidFill>
                  <a:prstClr val="black"/>
                </a:solidFill>
              </a:rPr>
              <a:t>에 보이게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Digital modality</a:t>
            </a:r>
            <a:r>
              <a:rPr lang="ko-KR" altLang="en-US" sz="1400" dirty="0">
                <a:solidFill>
                  <a:prstClr val="black"/>
                </a:solidFill>
              </a:rPr>
              <a:t>들은 사용자가 </a:t>
            </a:r>
            <a:r>
              <a:rPr lang="en-US" altLang="ko-KR" sz="1400" dirty="0">
                <a:solidFill>
                  <a:prstClr val="black"/>
                </a:solidFill>
              </a:rPr>
              <a:t>Post processing modification</a:t>
            </a:r>
            <a:r>
              <a:rPr lang="ko-KR" altLang="en-US" sz="1400" dirty="0">
                <a:solidFill>
                  <a:prstClr val="black"/>
                </a:solidFill>
              </a:rPr>
              <a:t>을 할 수 있도록 허락한다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2AF4B3-026D-480C-A407-9CC87F91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39" y="3994356"/>
            <a:ext cx="2687985" cy="163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Patient Position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금속 제품</a:t>
            </a:r>
            <a:r>
              <a:rPr lang="en-US" altLang="ko-KR" sz="1400" dirty="0"/>
              <a:t>, </a:t>
            </a:r>
            <a:r>
              <a:rPr lang="ko-KR" altLang="en-US" sz="1400" dirty="0"/>
              <a:t>헤어핀</a:t>
            </a:r>
            <a:r>
              <a:rPr lang="en-US" altLang="ko-KR" sz="1400" dirty="0"/>
              <a:t>, </a:t>
            </a:r>
            <a:r>
              <a:rPr lang="ko-KR" altLang="en-US" sz="1400" dirty="0"/>
              <a:t>목걸이</a:t>
            </a:r>
            <a:r>
              <a:rPr lang="en-US" altLang="ko-KR" sz="1400" dirty="0"/>
              <a:t>, </a:t>
            </a:r>
            <a:r>
              <a:rPr lang="ko-KR" altLang="en-US" sz="1400" dirty="0"/>
              <a:t>체인</a:t>
            </a:r>
            <a:r>
              <a:rPr lang="en-US" altLang="ko-KR" sz="1400" dirty="0"/>
              <a:t>, </a:t>
            </a:r>
            <a:r>
              <a:rPr lang="ko-KR" altLang="en-US" sz="1400" dirty="0"/>
              <a:t>귀걸이</a:t>
            </a:r>
            <a:r>
              <a:rPr lang="en-US" altLang="ko-KR" sz="1400" dirty="0"/>
              <a:t>, </a:t>
            </a:r>
            <a:r>
              <a:rPr lang="ko-KR" altLang="en-US" sz="1400" dirty="0"/>
              <a:t>혀와 입술의 </a:t>
            </a:r>
            <a:r>
              <a:rPr lang="ko-KR" altLang="en-US" sz="1400" dirty="0" err="1"/>
              <a:t>피어싱</a:t>
            </a:r>
            <a:r>
              <a:rPr lang="ko-KR" altLang="en-US" sz="1400" dirty="0"/>
              <a:t> 등을 제거하라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환자에게 과정을 설명하라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Lead apron</a:t>
            </a:r>
            <a:r>
              <a:rPr lang="ko-KR" altLang="en-US" sz="1400" dirty="0"/>
              <a:t>을 입혀라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Machine</a:t>
            </a:r>
            <a:r>
              <a:rPr lang="ko-KR" altLang="en-US" sz="1400" dirty="0"/>
              <a:t>을 준비하고 소독하라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새로운 </a:t>
            </a:r>
            <a:r>
              <a:rPr lang="en-US" altLang="ko-KR" sz="1400" dirty="0"/>
              <a:t>Bite stick</a:t>
            </a:r>
            <a:r>
              <a:rPr lang="ko-KR" altLang="en-US" sz="1400" dirty="0"/>
              <a:t>으로 교체하라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환자 </a:t>
            </a:r>
            <a:r>
              <a:rPr lang="en-US" altLang="ko-KR" sz="1400" dirty="0"/>
              <a:t>Position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환자는 가능한 곧게 위치시킨다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환자는 목을 쭉 늘려야한다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앞니는 </a:t>
            </a:r>
            <a:r>
              <a:rPr lang="en-US" altLang="ko-KR" sz="1400" dirty="0">
                <a:solidFill>
                  <a:prstClr val="black"/>
                </a:solidFill>
              </a:rPr>
              <a:t>Bite stick</a:t>
            </a:r>
            <a:r>
              <a:rPr lang="ko-KR" altLang="en-US" sz="1400" dirty="0">
                <a:solidFill>
                  <a:prstClr val="black"/>
                </a:solidFill>
              </a:rPr>
              <a:t>에 있는 </a:t>
            </a:r>
            <a:r>
              <a:rPr lang="en-US" altLang="ko-KR" sz="1400" dirty="0">
                <a:solidFill>
                  <a:prstClr val="black"/>
                </a:solidFill>
              </a:rPr>
              <a:t>notch</a:t>
            </a:r>
            <a:r>
              <a:rPr lang="ko-KR" altLang="en-US" sz="1400" dirty="0">
                <a:solidFill>
                  <a:prstClr val="black"/>
                </a:solidFill>
              </a:rPr>
              <a:t>에 위치해야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Midsagittal plane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floor</a:t>
            </a:r>
            <a:r>
              <a:rPr lang="ko-KR" altLang="en-US" sz="1400" dirty="0">
                <a:solidFill>
                  <a:prstClr val="black"/>
                </a:solidFill>
              </a:rPr>
              <a:t>에 수직하고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턱의 세로축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중앙에 정렬 시킨다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Frankfort plane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floor</a:t>
            </a:r>
            <a:r>
              <a:rPr lang="ko-KR" altLang="en-US" sz="1400" dirty="0">
                <a:solidFill>
                  <a:prstClr val="black"/>
                </a:solidFill>
              </a:rPr>
              <a:t>에 평행해야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귀의 </a:t>
            </a:r>
            <a:r>
              <a:rPr lang="en-US" altLang="ko-KR" sz="1400" dirty="0">
                <a:solidFill>
                  <a:prstClr val="black"/>
                </a:solidFill>
              </a:rPr>
              <a:t>Tragus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Plastic guide</a:t>
            </a:r>
            <a:r>
              <a:rPr lang="ko-KR" altLang="en-US" sz="1400" dirty="0">
                <a:solidFill>
                  <a:prstClr val="black"/>
                </a:solidFill>
              </a:rPr>
              <a:t>에 맞게 정렬되야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962F2A-9660-4320-8193-BCA9FB9D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77" y="1484784"/>
            <a:ext cx="244069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9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Patient Position Errors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치아가 너무 전방에 위치 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앞니는 좁고 </a:t>
            </a:r>
            <a:r>
              <a:rPr lang="en-US" altLang="ko-KR" sz="1400" dirty="0"/>
              <a:t>Blur</a:t>
            </a:r>
            <a:r>
              <a:rPr lang="ko-KR" altLang="en-US" sz="1400" dirty="0"/>
              <a:t>되어 표시된다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치아가 너무 후방에 위치 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앞니는 너무 넓고 </a:t>
            </a:r>
            <a:r>
              <a:rPr lang="en-US" altLang="ko-KR" sz="1400" dirty="0"/>
              <a:t>Blur</a:t>
            </a:r>
            <a:r>
              <a:rPr lang="ko-KR" altLang="en-US" sz="1400" dirty="0"/>
              <a:t>되어 표시된다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47626-1CEE-4963-AFF1-4F76D256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807347"/>
            <a:ext cx="2763590" cy="1960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6C2C2E-913A-49BC-B668-60790912C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04" y="1826890"/>
            <a:ext cx="3829050" cy="196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9685B7-DBF8-4D24-BB65-5FD2DCE58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0" y="4380050"/>
            <a:ext cx="2763590" cy="1837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24B9B7-422E-468E-8A1C-7D929A7F7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904" y="4327706"/>
            <a:ext cx="3829050" cy="18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3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Patient Position Errors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머리가 위로 기울어졌을 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상악</a:t>
            </a:r>
            <a:r>
              <a:rPr lang="ko-KR" altLang="en-US" sz="1400" dirty="0"/>
              <a:t> 치아에 입천장이 겹쳐지며 </a:t>
            </a:r>
            <a:r>
              <a:rPr lang="ko-KR" altLang="en-US" sz="1400" dirty="0" err="1"/>
              <a:t>하악이</a:t>
            </a:r>
            <a:r>
              <a:rPr lang="ko-KR" altLang="en-US" sz="1400" dirty="0"/>
              <a:t> 사각형으로 표시 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머리가 아래로 기울어졌을 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하악의</a:t>
            </a:r>
            <a:r>
              <a:rPr lang="ko-KR" altLang="en-US" sz="1400" dirty="0"/>
              <a:t> 앞니들은 짧아지고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하악은</a:t>
            </a:r>
            <a:r>
              <a:rPr lang="ko-KR" altLang="en-US" sz="1400" dirty="0"/>
              <a:t> </a:t>
            </a:r>
            <a:r>
              <a:rPr lang="en-US" altLang="ko-KR" sz="1400" dirty="0"/>
              <a:t>V</a:t>
            </a:r>
            <a:r>
              <a:rPr lang="ko-KR" altLang="en-US" sz="1400" dirty="0"/>
              <a:t>자 모양이 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52640E-A9D5-431A-B9AE-58A4533F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1" y="4581128"/>
            <a:ext cx="2763590" cy="17320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2EBA02-8A2A-4D82-AAB4-ADAD821A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840" y="4581128"/>
            <a:ext cx="2680347" cy="17347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E7861D-A3C9-4473-A904-4C97AD536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1" y="1772816"/>
            <a:ext cx="2664295" cy="18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4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Tomography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Tomographic movement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X-ray </a:t>
            </a:r>
            <a:r>
              <a:rPr lang="en-US" altLang="ko-KR" sz="1400" dirty="0" err="1">
                <a:solidFill>
                  <a:prstClr val="black"/>
                </a:solidFill>
              </a:rPr>
              <a:t>tubehead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의 움직임은 정확 해야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우측 그림은 </a:t>
            </a:r>
            <a:r>
              <a:rPr lang="en-US" altLang="ko-KR" sz="1400" dirty="0">
                <a:solidFill>
                  <a:prstClr val="black"/>
                </a:solidFill>
              </a:rPr>
              <a:t>tomographic movement</a:t>
            </a:r>
            <a:r>
              <a:rPr lang="ko-KR" altLang="en-US" sz="1400" dirty="0">
                <a:solidFill>
                  <a:prstClr val="black"/>
                </a:solidFill>
              </a:rPr>
              <a:t>의 원리를 표현한다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A,B,C,D,E,F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의 다른 부분에서 나타날 것이고</a:t>
            </a:r>
            <a:r>
              <a:rPr lang="en-US" altLang="ko-KR" sz="1400" dirty="0">
                <a:solidFill>
                  <a:prstClr val="black"/>
                </a:solidFill>
              </a:rPr>
              <a:t>, Blur</a:t>
            </a:r>
            <a:r>
              <a:rPr lang="ko-KR" altLang="en-US" sz="1400" dirty="0">
                <a:solidFill>
                  <a:prstClr val="black"/>
                </a:solidFill>
              </a:rPr>
              <a:t>되어 표시될 것이다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Rotation center O</a:t>
            </a:r>
            <a:r>
              <a:rPr lang="ko-KR" altLang="en-US" sz="1400" dirty="0">
                <a:solidFill>
                  <a:prstClr val="black"/>
                </a:solidFill>
              </a:rPr>
              <a:t>는 전체 </a:t>
            </a: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에서 같은 위치에 나타날 것이고 뚜렷하게 표시될 것이다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Broad-beam linear tomography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위 </a:t>
            </a:r>
            <a:r>
              <a:rPr lang="en-US" altLang="ko-KR" sz="1400" dirty="0">
                <a:solidFill>
                  <a:prstClr val="black"/>
                </a:solidFill>
              </a:rPr>
              <a:t>FIG 15.4</a:t>
            </a:r>
            <a:r>
              <a:rPr lang="ko-KR" altLang="en-US" sz="1400" dirty="0">
                <a:solidFill>
                  <a:prstClr val="black"/>
                </a:solidFill>
              </a:rPr>
              <a:t>는 한 개의 </a:t>
            </a:r>
            <a:r>
              <a:rPr lang="en-US" altLang="ko-KR" sz="1400" dirty="0">
                <a:solidFill>
                  <a:prstClr val="black"/>
                </a:solidFill>
              </a:rPr>
              <a:t>Point O</a:t>
            </a:r>
            <a:r>
              <a:rPr lang="ko-KR" altLang="en-US" sz="1400" dirty="0">
                <a:solidFill>
                  <a:prstClr val="black"/>
                </a:solidFill>
              </a:rPr>
              <a:t>를 표시하기 위한 얇은 </a:t>
            </a:r>
            <a:r>
              <a:rPr lang="en-US" altLang="ko-KR" sz="1400" dirty="0">
                <a:solidFill>
                  <a:prstClr val="black"/>
                </a:solidFill>
              </a:rPr>
              <a:t>X-ray beam</a:t>
            </a:r>
            <a:r>
              <a:rPr lang="ko-KR" altLang="en-US" sz="1400" dirty="0">
                <a:solidFill>
                  <a:prstClr val="black"/>
                </a:solidFill>
              </a:rPr>
              <a:t>이라면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Focus</a:t>
            </a:r>
            <a:r>
              <a:rPr lang="ko-KR" altLang="en-US" sz="1400" dirty="0">
                <a:solidFill>
                  <a:prstClr val="black"/>
                </a:solidFill>
              </a:rPr>
              <a:t>에서 환자의 </a:t>
            </a:r>
            <a:r>
              <a:rPr lang="en-US" altLang="ko-KR" sz="1400" dirty="0">
                <a:solidFill>
                  <a:prstClr val="black"/>
                </a:solidFill>
              </a:rPr>
              <a:t>Slice or section</a:t>
            </a:r>
            <a:r>
              <a:rPr lang="ko-KR" altLang="en-US" sz="1400" dirty="0">
                <a:solidFill>
                  <a:prstClr val="black"/>
                </a:solidFill>
              </a:rPr>
              <a:t>을 만들기 위해서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넓은 </a:t>
            </a:r>
            <a:r>
              <a:rPr lang="en-US" altLang="ko-KR" sz="1400" dirty="0">
                <a:solidFill>
                  <a:prstClr val="black"/>
                </a:solidFill>
              </a:rPr>
              <a:t>X-ray beam</a:t>
            </a:r>
            <a:r>
              <a:rPr lang="ko-KR" altLang="en-US" sz="1400" dirty="0">
                <a:solidFill>
                  <a:prstClr val="black"/>
                </a:solidFill>
              </a:rPr>
              <a:t>을 사용해야 한다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Rotation center</a:t>
            </a:r>
            <a:r>
              <a:rPr lang="ko-KR" altLang="en-US" sz="1400" dirty="0">
                <a:solidFill>
                  <a:prstClr val="black"/>
                </a:solidFill>
              </a:rPr>
              <a:t>를 나누어서 같은 </a:t>
            </a:r>
            <a:r>
              <a:rPr lang="en-US" altLang="ko-KR" sz="1400" dirty="0">
                <a:solidFill>
                  <a:prstClr val="black"/>
                </a:solidFill>
              </a:rPr>
              <a:t>Focal plane</a:t>
            </a:r>
            <a:r>
              <a:rPr lang="ko-KR" altLang="en-US" sz="1400" dirty="0">
                <a:solidFill>
                  <a:prstClr val="black"/>
                </a:solidFill>
              </a:rPr>
              <a:t>에 놓여있는 모든 </a:t>
            </a:r>
            <a:r>
              <a:rPr lang="en-US" altLang="ko-KR" sz="1400" dirty="0">
                <a:solidFill>
                  <a:prstClr val="black"/>
                </a:solidFill>
              </a:rPr>
              <a:t>Point</a:t>
            </a:r>
            <a:r>
              <a:rPr lang="ko-KR" altLang="en-US" sz="1400" dirty="0">
                <a:solidFill>
                  <a:prstClr val="black"/>
                </a:solidFill>
              </a:rPr>
              <a:t>를 뚜렷하게 표현 할 수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Slit or narrow-beam linear tomography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Narrow </a:t>
            </a:r>
            <a:r>
              <a:rPr lang="ko-KR" altLang="en-US" sz="1400" dirty="0">
                <a:solidFill>
                  <a:prstClr val="black"/>
                </a:solidFill>
              </a:rPr>
              <a:t>혹은 </a:t>
            </a:r>
            <a:r>
              <a:rPr lang="en-US" altLang="ko-KR" sz="1400" dirty="0">
                <a:solidFill>
                  <a:prstClr val="black"/>
                </a:solidFill>
              </a:rPr>
              <a:t>Slit X-ray beam</a:t>
            </a:r>
            <a:r>
              <a:rPr lang="ko-KR" altLang="en-US" sz="1400" dirty="0">
                <a:solidFill>
                  <a:prstClr val="black"/>
                </a:solidFill>
              </a:rPr>
              <a:t>을 사용한다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Equipment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tomographic movement </a:t>
            </a:r>
            <a:r>
              <a:rPr lang="ko-KR" altLang="en-US" sz="1400" dirty="0">
                <a:solidFill>
                  <a:prstClr val="black"/>
                </a:solidFill>
              </a:rPr>
              <a:t>동안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의 다른 부분을 노출 시키는 필름을 가로지르 도록 설계되어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Equipment modification</a:t>
            </a:r>
            <a:r>
              <a:rPr lang="ko-KR" altLang="en-US" sz="1400" dirty="0">
                <a:solidFill>
                  <a:prstClr val="black"/>
                </a:solidFill>
              </a:rPr>
              <a:t>은 필수 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X-ray beam</a:t>
            </a:r>
            <a:r>
              <a:rPr lang="ko-KR" altLang="en-US" sz="1400" dirty="0"/>
              <a:t>은 넓은 </a:t>
            </a:r>
            <a:r>
              <a:rPr lang="en-US" altLang="ko-KR" sz="1400" dirty="0"/>
              <a:t>beam</a:t>
            </a:r>
            <a:r>
              <a:rPr lang="ko-KR" altLang="en-US" sz="1400" dirty="0"/>
              <a:t>에서 좁은 </a:t>
            </a:r>
            <a:r>
              <a:rPr lang="en-US" altLang="ko-KR" sz="1400" dirty="0"/>
              <a:t>beam</a:t>
            </a:r>
            <a:r>
              <a:rPr lang="ko-KR" altLang="en-US" sz="1400" dirty="0"/>
              <a:t>으로 </a:t>
            </a:r>
            <a:r>
              <a:rPr lang="en-US" altLang="ko-KR" sz="1400" dirty="0"/>
              <a:t>collimate </a:t>
            </a:r>
            <a:r>
              <a:rPr lang="ko-KR" altLang="en-US" sz="1400" dirty="0"/>
              <a:t>되야 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Film cassette</a:t>
            </a:r>
            <a:r>
              <a:rPr lang="ko-KR" altLang="en-US" sz="1400" dirty="0"/>
              <a:t>는 </a:t>
            </a:r>
            <a:r>
              <a:rPr lang="en-US" altLang="ko-KR" sz="1400" dirty="0"/>
              <a:t>Protective metal shield</a:t>
            </a:r>
            <a:r>
              <a:rPr lang="ko-KR" altLang="en-US" sz="1400" dirty="0"/>
              <a:t>뒤에 있어야 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Shied</a:t>
            </a:r>
            <a:r>
              <a:rPr lang="ko-KR" altLang="en-US" sz="1400" dirty="0"/>
              <a:t>에서 좁은 구멍은 </a:t>
            </a:r>
            <a:r>
              <a:rPr lang="en-US" altLang="ko-KR" sz="1400" dirty="0"/>
              <a:t>Film</a:t>
            </a:r>
            <a:r>
              <a:rPr lang="ko-KR" altLang="en-US" sz="1400" dirty="0"/>
              <a:t>의 작은 부분을 </a:t>
            </a:r>
            <a:r>
              <a:rPr lang="en-US" altLang="ko-KR" sz="1400" dirty="0"/>
              <a:t>X-ray beam </a:t>
            </a:r>
            <a:r>
              <a:rPr lang="ko-KR" altLang="en-US" sz="1400" dirty="0"/>
              <a:t>노출 되는 것을 허락해야 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Metal shield</a:t>
            </a:r>
            <a:r>
              <a:rPr lang="ko-KR" altLang="en-US" sz="1400" dirty="0"/>
              <a:t>가 통합된 </a:t>
            </a:r>
            <a:r>
              <a:rPr lang="en-US" altLang="ko-KR" sz="1400" dirty="0"/>
              <a:t>Cassette carrier</a:t>
            </a:r>
            <a:r>
              <a:rPr lang="ko-KR" altLang="en-US" sz="1400" dirty="0"/>
              <a:t>는 노출동안 서로 반대 방향으로 움직이기 위해</a:t>
            </a:r>
            <a:br>
              <a:rPr lang="en-US" altLang="ko-KR" sz="1400" dirty="0"/>
            </a:br>
            <a:r>
              <a:rPr lang="en-US" altLang="ko-KR" sz="1400" dirty="0"/>
              <a:t>X-ray </a:t>
            </a:r>
            <a:r>
              <a:rPr lang="en-US" altLang="ko-KR" sz="1400" dirty="0" err="1"/>
              <a:t>tubehead</a:t>
            </a:r>
            <a:r>
              <a:rPr lang="ko-KR" altLang="en-US" sz="1400" dirty="0"/>
              <a:t>에 연결되어 있어야 한다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이 과정에서 수직 평면에서 동기화된 </a:t>
            </a:r>
            <a:r>
              <a:rPr lang="en-US" altLang="ko-KR" sz="1400" dirty="0"/>
              <a:t>tomographic movement</a:t>
            </a:r>
            <a:r>
              <a:rPr lang="ko-KR" altLang="en-US" sz="1400" dirty="0"/>
              <a:t>가 만들어 진다</a:t>
            </a:r>
            <a:r>
              <a:rPr lang="en-US" altLang="ko-KR" sz="1400" dirty="0"/>
              <a:t>.)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Carrier</a:t>
            </a:r>
            <a:r>
              <a:rPr lang="ko-KR" altLang="en-US" sz="1400" dirty="0"/>
              <a:t>안에서 </a:t>
            </a:r>
            <a:r>
              <a:rPr lang="en-US" altLang="ko-KR" sz="1400" dirty="0"/>
              <a:t>film cassette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tubehead</a:t>
            </a:r>
            <a:r>
              <a:rPr lang="ko-KR" altLang="en-US" sz="1400" dirty="0"/>
              <a:t>와 같은 방향으로 움직여야 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20C59A-7338-4C7D-97B3-E00CE220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178" y="962796"/>
            <a:ext cx="2968821" cy="882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E3C93C-7F15-46E9-A469-5F9AF876F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718" y="2546972"/>
            <a:ext cx="2964281" cy="882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E90A3F-D59D-4AE6-BFB4-2914D50E9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179" y="3939853"/>
            <a:ext cx="2964281" cy="14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5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Tomography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Narrow-beam rotational tomography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narrow-beam </a:t>
            </a:r>
            <a:r>
              <a:rPr lang="ko-KR" altLang="en-US" sz="1400" dirty="0">
                <a:solidFill>
                  <a:prstClr val="black"/>
                </a:solidFill>
              </a:rPr>
              <a:t>장비가 다시 사용되지만</a:t>
            </a:r>
            <a:r>
              <a:rPr lang="en-US" altLang="ko-KR" sz="1400" dirty="0">
                <a:solidFill>
                  <a:prstClr val="black"/>
                </a:solidFill>
              </a:rPr>
              <a:t>, X-ray tube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Cassette carrier</a:t>
            </a:r>
            <a:r>
              <a:rPr lang="ko-KR" altLang="en-US" sz="1400" dirty="0">
                <a:solidFill>
                  <a:prstClr val="black"/>
                </a:solidFill>
              </a:rPr>
              <a:t>의 동기화된 움직임은 </a:t>
            </a:r>
            <a:r>
              <a:rPr lang="en-US" altLang="ko-KR" sz="1400" dirty="0">
                <a:solidFill>
                  <a:prstClr val="black"/>
                </a:solidFill>
              </a:rPr>
              <a:t>Horizontal plane</a:t>
            </a:r>
            <a:r>
              <a:rPr lang="ko-KR" altLang="en-US" sz="1400" dirty="0">
                <a:solidFill>
                  <a:prstClr val="black"/>
                </a:solidFill>
              </a:rPr>
              <a:t>에서 머리 주변의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원형 경로에서 단일 중심으로 회전하도록 설계됩니다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결국 </a:t>
            </a:r>
            <a:r>
              <a:rPr lang="en-US" altLang="ko-KR" sz="1400" dirty="0">
                <a:solidFill>
                  <a:prstClr val="black"/>
                </a:solidFill>
              </a:rPr>
              <a:t>focal trough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curve</a:t>
            </a:r>
            <a:r>
              <a:rPr lang="ko-KR" altLang="en-US" sz="1400" dirty="0">
                <a:solidFill>
                  <a:prstClr val="black"/>
                </a:solidFill>
              </a:rPr>
              <a:t>되어 </a:t>
            </a:r>
            <a:r>
              <a:rPr lang="en-US" altLang="ko-KR" sz="1400" dirty="0">
                <a:solidFill>
                  <a:prstClr val="black"/>
                </a:solidFill>
              </a:rPr>
              <a:t>Circle </a:t>
            </a:r>
            <a:r>
              <a:rPr lang="ko-KR" altLang="en-US" sz="1400" dirty="0">
                <a:solidFill>
                  <a:prstClr val="black"/>
                </a:solidFill>
              </a:rPr>
              <a:t>모양의 </a:t>
            </a:r>
            <a:r>
              <a:rPr lang="en-US" altLang="ko-KR" sz="1400" dirty="0">
                <a:solidFill>
                  <a:prstClr val="black"/>
                </a:solidFill>
              </a:rPr>
              <a:t>arc</a:t>
            </a:r>
            <a:r>
              <a:rPr lang="ko-KR" altLang="en-US" sz="1400" dirty="0">
                <a:solidFill>
                  <a:prstClr val="black"/>
                </a:solidFill>
              </a:rPr>
              <a:t>를 이룬다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X-ray </a:t>
            </a:r>
            <a:r>
              <a:rPr lang="en-US" altLang="ko-KR" sz="1400" dirty="0" err="1">
                <a:solidFill>
                  <a:prstClr val="black"/>
                </a:solidFill>
              </a:rPr>
              <a:t>tubehead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head</a:t>
            </a:r>
            <a:r>
              <a:rPr lang="ko-KR" altLang="en-US" sz="1400" dirty="0">
                <a:solidFill>
                  <a:prstClr val="black"/>
                </a:solidFill>
              </a:rPr>
              <a:t>의 뒤를 중심으로 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반면에</a:t>
            </a:r>
            <a:r>
              <a:rPr lang="en-US" altLang="ko-KR" sz="1400" dirty="0">
                <a:solidFill>
                  <a:prstClr val="black"/>
                </a:solidFill>
              </a:rPr>
              <a:t>, Cassette carrier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Face</a:t>
            </a:r>
            <a:r>
              <a:rPr lang="ko-KR" altLang="en-US" sz="1400" dirty="0">
                <a:solidFill>
                  <a:prstClr val="black"/>
                </a:solidFill>
              </a:rPr>
              <a:t>의 앞을 중심으로 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X-ray </a:t>
            </a:r>
            <a:r>
              <a:rPr lang="en-US" altLang="ko-KR" sz="1400" dirty="0" err="1">
                <a:solidFill>
                  <a:prstClr val="black"/>
                </a:solidFill>
              </a:rPr>
              <a:t>tubehead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Cassette carrier</a:t>
            </a:r>
            <a:r>
              <a:rPr lang="ko-KR" altLang="en-US" sz="1400" dirty="0">
                <a:solidFill>
                  <a:prstClr val="black"/>
                </a:solidFill>
              </a:rPr>
              <a:t>는 서로 반대방향으로 움직인다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X-ray </a:t>
            </a:r>
            <a:r>
              <a:rPr lang="en-US" altLang="ko-KR" sz="1400" dirty="0" err="1">
                <a:solidFill>
                  <a:prstClr val="black"/>
                </a:solidFill>
              </a:rPr>
              <a:t>tubehead</a:t>
            </a:r>
            <a:r>
              <a:rPr lang="ko-KR" altLang="en-US" sz="1400" dirty="0">
                <a:solidFill>
                  <a:prstClr val="black"/>
                </a:solidFill>
              </a:rPr>
              <a:t>와 같은 방향으로 움직인다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의 다른 부분은 </a:t>
            </a:r>
            <a:r>
              <a:rPr lang="en-US" altLang="ko-KR" sz="1400" dirty="0">
                <a:solidFill>
                  <a:prstClr val="black"/>
                </a:solidFill>
              </a:rPr>
              <a:t>X-ray beam</a:t>
            </a:r>
            <a:r>
              <a:rPr lang="ko-KR" altLang="en-US" sz="1400" dirty="0">
                <a:solidFill>
                  <a:prstClr val="black"/>
                </a:solidFill>
              </a:rPr>
              <a:t>에 한번 노출된다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CA09DE-CC03-468F-8A88-F87417E9E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24" y="1160440"/>
            <a:ext cx="2794055" cy="46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42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Panoramic tomography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Dental arch</a:t>
            </a:r>
            <a:r>
              <a:rPr lang="ko-KR" altLang="en-US" sz="1400" dirty="0"/>
              <a:t>는 </a:t>
            </a:r>
            <a:r>
              <a:rPr lang="en-US" altLang="ko-KR" sz="1400" dirty="0"/>
              <a:t>Circle arch</a:t>
            </a:r>
            <a:r>
              <a:rPr lang="ko-KR" altLang="en-US" sz="1400" dirty="0"/>
              <a:t>가 아닌 </a:t>
            </a:r>
            <a:r>
              <a:rPr lang="en-US" altLang="ko-KR" sz="1400" dirty="0"/>
              <a:t>curve</a:t>
            </a:r>
            <a:r>
              <a:rPr lang="ko-KR" altLang="en-US" sz="1400" dirty="0"/>
              <a:t>된 모양이다</a:t>
            </a:r>
            <a:r>
              <a:rPr lang="en-US" altLang="ko-KR" sz="1400" dirty="0"/>
              <a:t>. </a:t>
            </a:r>
            <a:r>
              <a:rPr lang="ko-KR" altLang="en-US" sz="1400" dirty="0"/>
              <a:t>타원형</a:t>
            </a:r>
            <a:r>
              <a:rPr lang="en-US" altLang="ko-KR" sz="1400" dirty="0"/>
              <a:t>, </a:t>
            </a:r>
            <a:r>
              <a:rPr lang="ko-KR" altLang="en-US" sz="1400" dirty="0"/>
              <a:t>말발굽 모양의 </a:t>
            </a:r>
            <a:r>
              <a:rPr lang="en-US" altLang="ko-KR" sz="1400" dirty="0"/>
              <a:t>focal trough</a:t>
            </a:r>
            <a:r>
              <a:rPr lang="ko-KR" altLang="en-US" sz="1400" dirty="0"/>
              <a:t>를 만들기 위해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Panoramic tomographic equipment</a:t>
            </a:r>
            <a:r>
              <a:rPr lang="ko-KR" altLang="en-US" sz="1400" dirty="0"/>
              <a:t>는 </a:t>
            </a:r>
            <a:r>
              <a:rPr lang="en-US" altLang="ko-KR" sz="1400" dirty="0"/>
              <a:t>narrow-beam rotational tomography</a:t>
            </a:r>
            <a:r>
              <a:rPr lang="ko-KR" altLang="en-US" sz="1400" dirty="0"/>
              <a:t>를 사용하지만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b="1" dirty="0"/>
              <a:t>2</a:t>
            </a:r>
            <a:r>
              <a:rPr lang="ko-KR" altLang="en-US" sz="1400" b="1" dirty="0"/>
              <a:t>개 이상의 </a:t>
            </a:r>
            <a:r>
              <a:rPr lang="en-US" altLang="ko-KR" sz="1400" b="1" dirty="0"/>
              <a:t>rotation center</a:t>
            </a:r>
            <a:r>
              <a:rPr lang="ko-KR" altLang="en-US" sz="1400" b="1" dirty="0"/>
              <a:t>를 사용 한다</a:t>
            </a:r>
            <a:r>
              <a:rPr lang="en-US" altLang="ko-KR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오른쪽 그림은 앞에서 </a:t>
            </a:r>
            <a:r>
              <a:rPr lang="en-US" altLang="ko-KR" sz="1400" dirty="0"/>
              <a:t>Rotation center</a:t>
            </a:r>
            <a:r>
              <a:rPr lang="ko-KR" altLang="en-US" sz="1400" dirty="0"/>
              <a:t>에서 설명한 </a:t>
            </a:r>
            <a:r>
              <a:rPr lang="en-US" altLang="ko-KR" sz="1400" dirty="0"/>
              <a:t>Rotation center</a:t>
            </a:r>
            <a:r>
              <a:rPr lang="ko-KR" altLang="en-US" sz="1400" dirty="0"/>
              <a:t> 수에</a:t>
            </a:r>
            <a:br>
              <a:rPr lang="en-US" altLang="ko-KR" sz="1400" dirty="0"/>
            </a:br>
            <a:r>
              <a:rPr lang="ko-KR" altLang="en-US" sz="1400" dirty="0"/>
              <a:t>따른 </a:t>
            </a:r>
            <a:r>
              <a:rPr lang="en-US" altLang="ko-KR" sz="1400" dirty="0"/>
              <a:t>Focal trough</a:t>
            </a:r>
            <a:r>
              <a:rPr lang="ko-KR" altLang="en-US" sz="1400" dirty="0"/>
              <a:t>를 생성하는 방법</a:t>
            </a:r>
            <a:br>
              <a:rPr lang="en-US" altLang="ko-KR" sz="1400" dirty="0"/>
            </a:b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생성된 </a:t>
            </a:r>
            <a:r>
              <a:rPr lang="en-US" altLang="ko-KR" sz="1400" dirty="0"/>
              <a:t>Focal trough</a:t>
            </a:r>
            <a:r>
              <a:rPr lang="ko-KR" altLang="en-US" sz="1400" dirty="0"/>
              <a:t>는 </a:t>
            </a:r>
            <a:r>
              <a:rPr lang="en-US" altLang="ko-KR" sz="1400" dirty="0"/>
              <a:t>3D</a:t>
            </a:r>
            <a:r>
              <a:rPr lang="ko-KR" altLang="en-US" sz="1400" dirty="0"/>
              <a:t>라는 것을 생각해야 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 err="1"/>
              <a:t>상악과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하악을</a:t>
            </a:r>
            <a:r>
              <a:rPr lang="ko-KR" altLang="en-US" sz="1400" dirty="0"/>
              <a:t> 포함하는 모든 구조들은 </a:t>
            </a:r>
            <a:r>
              <a:rPr lang="en-US" altLang="ko-KR" sz="1400" dirty="0"/>
              <a:t>final radiograph</a:t>
            </a:r>
            <a:r>
              <a:rPr lang="ko-KR" altLang="en-US" sz="1400" dirty="0"/>
              <a:t>에 초점을 맞출 것이다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Vertical height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X-ray beam</a:t>
            </a:r>
            <a:r>
              <a:rPr lang="ko-KR" altLang="en-US" sz="1400" dirty="0">
                <a:solidFill>
                  <a:prstClr val="black"/>
                </a:solidFill>
              </a:rPr>
              <a:t>의 높이와 모양</a:t>
            </a:r>
            <a:r>
              <a:rPr lang="en-US" altLang="ko-KR" sz="1400" dirty="0">
                <a:solidFill>
                  <a:prstClr val="black"/>
                </a:solidFill>
              </a:rPr>
              <a:t>, film</a:t>
            </a:r>
            <a:r>
              <a:rPr lang="ko-KR" altLang="en-US" sz="1400" dirty="0">
                <a:solidFill>
                  <a:prstClr val="black"/>
                </a:solidFill>
              </a:rPr>
              <a:t>의 크기에 의해 결정된다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Narrow-beam tomography</a:t>
            </a:r>
            <a:r>
              <a:rPr lang="ko-KR" altLang="en-US" sz="1400" dirty="0">
                <a:solidFill>
                  <a:prstClr val="black"/>
                </a:solidFill>
              </a:rPr>
              <a:t>의 다른 형태로써</a:t>
            </a:r>
            <a:r>
              <a:rPr lang="en-US" altLang="ko-KR" sz="1400" dirty="0">
                <a:solidFill>
                  <a:prstClr val="black"/>
                </a:solidFill>
              </a:rPr>
              <a:t>, focal trough</a:t>
            </a:r>
            <a:r>
              <a:rPr lang="ko-KR" altLang="en-US" sz="1400" dirty="0">
                <a:solidFill>
                  <a:prstClr val="black"/>
                </a:solidFill>
              </a:rPr>
              <a:t>의 다른 부분은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전체를 노출하여 이미지가 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556D89-292D-4D0B-AB54-29B47F62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232" y="2132856"/>
            <a:ext cx="2880320" cy="2160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7BCBF2-01E3-4505-9DE8-D7B46C997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4472104"/>
            <a:ext cx="2257425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1A8120-8BDC-40FC-91E2-F1CA640F6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893" y="4464489"/>
            <a:ext cx="2024164" cy="1676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C6032F-3128-491A-A984-39D6619E0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4459528"/>
            <a:ext cx="2588126" cy="167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0F798A-8B81-463C-9F9E-FFF752DAD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357" y="4485821"/>
            <a:ext cx="2059335" cy="16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4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Digital Panoramic Tomography (DPT)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DPT system</a:t>
            </a:r>
            <a:r>
              <a:rPr lang="ko-KR" altLang="en-US" sz="1400" dirty="0"/>
              <a:t>은 주로 </a:t>
            </a:r>
            <a:r>
              <a:rPr lang="en-US" altLang="ko-KR" sz="1400" dirty="0"/>
              <a:t>slit-collimated X-ray generator, </a:t>
            </a:r>
            <a:r>
              <a:rPr lang="ko-KR" altLang="en-US" sz="1400" dirty="0"/>
              <a:t>이미지 센서 </a:t>
            </a:r>
            <a:r>
              <a:rPr lang="en-US" altLang="ko-KR" sz="1400" dirty="0"/>
              <a:t>(Detector), micro step motors,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Focused</a:t>
            </a:r>
            <a:r>
              <a:rPr lang="ko-KR" altLang="en-US" sz="1400" dirty="0"/>
              <a:t>를 위한 </a:t>
            </a:r>
            <a:r>
              <a:rPr lang="en-US" altLang="ko-KR" sz="1400" dirty="0"/>
              <a:t>POI( Plane Of Interest) </a:t>
            </a:r>
            <a:r>
              <a:rPr lang="ko-KR" altLang="en-US" sz="1400" dirty="0"/>
              <a:t>로 구성된다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X-ray generator</a:t>
            </a:r>
            <a:r>
              <a:rPr lang="ko-KR" altLang="en-US" sz="1400" dirty="0"/>
              <a:t>와 이미지 센서</a:t>
            </a:r>
            <a:r>
              <a:rPr lang="en-US" altLang="ko-KR" sz="1400" dirty="0"/>
              <a:t>(Detector)</a:t>
            </a:r>
            <a:r>
              <a:rPr lang="ko-KR" altLang="en-US" sz="1400" dirty="0"/>
              <a:t>는 </a:t>
            </a:r>
            <a:r>
              <a:rPr lang="en-US" altLang="ko-KR" sz="1400" dirty="0"/>
              <a:t>mechanical support</a:t>
            </a:r>
            <a:r>
              <a:rPr lang="ko-KR" altLang="en-US" sz="1400" dirty="0"/>
              <a:t>를 통해 연결되고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b="1" dirty="0"/>
              <a:t>SDD (Source to detector Distance)</a:t>
            </a:r>
            <a:r>
              <a:rPr lang="ko-KR" altLang="en-US" sz="1400" b="1" dirty="0"/>
              <a:t>는 상수 값으로 유지된다</a:t>
            </a:r>
            <a:r>
              <a:rPr lang="en-US" altLang="ko-KR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Rotation center</a:t>
            </a:r>
            <a:r>
              <a:rPr lang="ko-KR" altLang="en-US" sz="1400" dirty="0"/>
              <a:t>의 도입으로 </a:t>
            </a:r>
            <a:r>
              <a:rPr lang="en-US" altLang="ko-KR" sz="1400" dirty="0"/>
              <a:t>Horizontal </a:t>
            </a:r>
            <a:r>
              <a:rPr lang="ko-KR" altLang="en-US" sz="1400" dirty="0"/>
              <a:t>방향</a:t>
            </a:r>
            <a:r>
              <a:rPr lang="en-US" altLang="ko-KR" sz="1400" dirty="0"/>
              <a:t>(Scan </a:t>
            </a:r>
            <a:r>
              <a:rPr lang="ko-KR" altLang="en-US" sz="1400" dirty="0"/>
              <a:t>방향</a:t>
            </a:r>
            <a:r>
              <a:rPr lang="en-US" altLang="ko-KR" sz="1400" dirty="0"/>
              <a:t>)</a:t>
            </a:r>
            <a:r>
              <a:rPr lang="ko-KR" altLang="en-US" sz="1400" dirty="0"/>
              <a:t>에서의 </a:t>
            </a:r>
            <a:r>
              <a:rPr lang="en-US" altLang="ko-KR" sz="1400" dirty="0"/>
              <a:t>Projection focus</a:t>
            </a:r>
            <a:r>
              <a:rPr lang="ko-KR" altLang="en-US" sz="1400" dirty="0"/>
              <a:t>는 </a:t>
            </a:r>
            <a:br>
              <a:rPr lang="en-US" altLang="ko-KR" sz="1400" dirty="0"/>
            </a:br>
            <a:r>
              <a:rPr lang="en-US" altLang="ko-KR" sz="1400" dirty="0"/>
              <a:t>Vertical </a:t>
            </a:r>
            <a:r>
              <a:rPr lang="ko-KR" altLang="en-US" sz="1400" dirty="0"/>
              <a:t>방향에서의 </a:t>
            </a:r>
            <a:r>
              <a:rPr lang="en-US" altLang="ko-KR" sz="1400" dirty="0"/>
              <a:t>Projection focus</a:t>
            </a:r>
            <a:r>
              <a:rPr lang="ko-KR" altLang="en-US" sz="1400" dirty="0"/>
              <a:t>와 달리 </a:t>
            </a:r>
            <a:r>
              <a:rPr lang="en-US" altLang="ko-KR" sz="1400" dirty="0"/>
              <a:t>Unique </a:t>
            </a:r>
            <a:r>
              <a:rPr lang="ko-KR" altLang="en-US" sz="1400" dirty="0"/>
              <a:t>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이는 </a:t>
            </a:r>
            <a:r>
              <a:rPr lang="en-US" altLang="ko-KR" sz="1400" dirty="0"/>
              <a:t>Magnification factor</a:t>
            </a:r>
            <a:r>
              <a:rPr lang="ko-KR" altLang="en-US" sz="1400" dirty="0"/>
              <a:t>를 </a:t>
            </a:r>
            <a:r>
              <a:rPr lang="en-US" altLang="ko-KR" sz="1400" dirty="0"/>
              <a:t>Horizontal dimension(</a:t>
            </a:r>
            <a:r>
              <a:rPr lang="en-US" altLang="ko-KR" sz="1400" dirty="0" err="1"/>
              <a:t>Mh</a:t>
            </a:r>
            <a:r>
              <a:rPr lang="en-US" altLang="ko-KR" sz="1400" dirty="0"/>
              <a:t>)</a:t>
            </a:r>
            <a:r>
              <a:rPr lang="ko-KR" altLang="en-US" sz="1400" dirty="0"/>
              <a:t>에서 </a:t>
            </a:r>
            <a:r>
              <a:rPr lang="en-US" altLang="ko-KR" sz="1400" dirty="0"/>
              <a:t>Vertical dimension(</a:t>
            </a:r>
            <a:r>
              <a:rPr lang="en-US" altLang="ko-KR" sz="1400" dirty="0" err="1"/>
              <a:t>Mv</a:t>
            </a:r>
            <a:r>
              <a:rPr lang="en-US" altLang="ko-KR" sz="1400" dirty="0"/>
              <a:t>)</a:t>
            </a:r>
            <a:r>
              <a:rPr lang="ko-KR" altLang="en-US" sz="1400" dirty="0"/>
              <a:t>에서 보다 더 크게 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Mh</a:t>
            </a:r>
            <a:r>
              <a:rPr lang="en-US" altLang="ko-KR" sz="1400" dirty="0">
                <a:solidFill>
                  <a:prstClr val="black"/>
                </a:solidFill>
              </a:rPr>
              <a:t> = Distance (Source&lt;-&gt;Detector </a:t>
            </a:r>
            <a:r>
              <a:rPr lang="ko-KR" altLang="en-US" sz="1400" dirty="0">
                <a:solidFill>
                  <a:prstClr val="black"/>
                </a:solidFill>
              </a:rPr>
              <a:t>거리 </a:t>
            </a:r>
            <a:r>
              <a:rPr lang="en-US" altLang="ko-KR" sz="1400" dirty="0">
                <a:solidFill>
                  <a:prstClr val="black"/>
                </a:solidFill>
              </a:rPr>
              <a:t>/ Source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POI </a:t>
            </a:r>
            <a:r>
              <a:rPr lang="ko-KR" altLang="en-US" sz="1400" dirty="0">
                <a:solidFill>
                  <a:prstClr val="black"/>
                </a:solidFill>
              </a:rPr>
              <a:t>거리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해당 </a:t>
            </a:r>
            <a:r>
              <a:rPr lang="en-US" altLang="ko-KR" sz="1400" dirty="0">
                <a:solidFill>
                  <a:prstClr val="black"/>
                </a:solidFill>
              </a:rPr>
              <a:t>POI</a:t>
            </a:r>
            <a:r>
              <a:rPr lang="ko-KR" altLang="en-US" sz="1400" dirty="0">
                <a:solidFill>
                  <a:prstClr val="black"/>
                </a:solidFill>
              </a:rPr>
              <a:t>를 구할 때는 고정된 값이다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Mv</a:t>
            </a:r>
            <a:r>
              <a:rPr lang="en-US" altLang="ko-KR" sz="1400" dirty="0">
                <a:solidFill>
                  <a:prstClr val="black"/>
                </a:solidFill>
              </a:rPr>
              <a:t> = Distance (Rotation center &lt;-&gt; detector </a:t>
            </a:r>
            <a:r>
              <a:rPr lang="ko-KR" altLang="en-US" sz="1400" dirty="0">
                <a:solidFill>
                  <a:prstClr val="black"/>
                </a:solidFill>
              </a:rPr>
              <a:t>거리 </a:t>
            </a:r>
            <a:r>
              <a:rPr lang="en-US" altLang="ko-KR" sz="1400" dirty="0">
                <a:solidFill>
                  <a:prstClr val="black"/>
                </a:solidFill>
              </a:rPr>
              <a:t>/ Rotation center &lt;-&gt; POI)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Rotation center</a:t>
            </a:r>
            <a:r>
              <a:rPr lang="ko-KR" altLang="en-US" sz="1400" dirty="0">
                <a:solidFill>
                  <a:prstClr val="black"/>
                </a:solidFill>
              </a:rPr>
              <a:t>가 움직이므로 계속 변경된다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l : Total Scan Length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p : Pixel size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t : Scan </a:t>
            </a:r>
            <a:r>
              <a:rPr lang="ko-KR" altLang="en-US" sz="1400" dirty="0">
                <a:solidFill>
                  <a:prstClr val="black"/>
                </a:solidFill>
              </a:rPr>
              <a:t>시간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b="1" dirty="0">
                <a:solidFill>
                  <a:prstClr val="black"/>
                </a:solidFill>
              </a:rPr>
              <a:t>r : </a:t>
            </a:r>
            <a:r>
              <a:rPr lang="ko-KR" altLang="en-US" sz="1400" b="1" dirty="0">
                <a:solidFill>
                  <a:prstClr val="black"/>
                </a:solidFill>
              </a:rPr>
              <a:t>고정된 </a:t>
            </a:r>
            <a:r>
              <a:rPr lang="en-US" altLang="ko-KR" sz="1400" b="1" dirty="0">
                <a:solidFill>
                  <a:prstClr val="black"/>
                </a:solidFill>
              </a:rPr>
              <a:t>Object to detector(ODD) </a:t>
            </a:r>
            <a:r>
              <a:rPr lang="ko-KR" altLang="en-US" sz="1400" b="1" dirty="0">
                <a:solidFill>
                  <a:prstClr val="black"/>
                </a:solidFill>
              </a:rPr>
              <a:t>값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 : pixel readout(</a:t>
            </a:r>
            <a:r>
              <a:rPr lang="ko-KR" altLang="en-US" sz="1400" dirty="0" err="1">
                <a:solidFill>
                  <a:prstClr val="black"/>
                </a:solidFill>
              </a:rPr>
              <a:t>판독값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ko-KR" altLang="en-US" sz="1400" dirty="0">
                <a:solidFill>
                  <a:prstClr val="black"/>
                </a:solidFill>
              </a:rPr>
              <a:t>주파수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          : POI</a:t>
            </a:r>
            <a:r>
              <a:rPr lang="ko-KR" altLang="en-US" sz="1400" dirty="0">
                <a:solidFill>
                  <a:prstClr val="black"/>
                </a:solidFill>
              </a:rPr>
              <a:t>에서의 </a:t>
            </a:r>
            <a:r>
              <a:rPr lang="en-US" altLang="ko-KR" sz="1400" dirty="0">
                <a:solidFill>
                  <a:prstClr val="black"/>
                </a:solidFill>
              </a:rPr>
              <a:t>Coordinate set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Fig. 3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motor control </a:t>
            </a:r>
            <a:r>
              <a:rPr lang="ko-KR" altLang="en-US" sz="1400" dirty="0">
                <a:solidFill>
                  <a:prstClr val="black"/>
                </a:solidFill>
              </a:rPr>
              <a:t>디자인을 위한 그림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움직이는 </a:t>
            </a:r>
            <a:r>
              <a:rPr lang="en-US" altLang="ko-KR" sz="1400" dirty="0">
                <a:solidFill>
                  <a:prstClr val="black"/>
                </a:solidFill>
              </a:rPr>
              <a:t>Rotation center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Coordinate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Set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: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531639-B114-4EA3-B3C6-F909DA99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68" y="1772067"/>
            <a:ext cx="1516461" cy="14064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3168E3-55F9-4741-95D3-EA2B0822D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845" y="3950929"/>
            <a:ext cx="2338155" cy="19251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B12D5A-5E3A-48C7-ACDE-A1027B8B2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33" y="62993"/>
            <a:ext cx="1516461" cy="1419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6B3430-D799-408C-9BCD-8DF099EDA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514" y="4514819"/>
            <a:ext cx="1228725" cy="58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9829E9-6AD1-4287-8026-56FDB9BAA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862" y="4285265"/>
            <a:ext cx="2609721" cy="1550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ADA011-6C75-48CD-9FEF-34D48088E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517" y="6188892"/>
            <a:ext cx="1432258" cy="2522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68A985-5A34-4972-9939-3D27BF154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7768" y="6240431"/>
            <a:ext cx="2088232" cy="572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09A2BB-D753-40E1-842B-2F7E8449AF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077" y="5536698"/>
            <a:ext cx="534579" cy="1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Digital Panoramic Tomography (DPT)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우측 그림은 </a:t>
            </a:r>
            <a:r>
              <a:rPr lang="en-US" altLang="ko-KR" sz="1400" dirty="0"/>
              <a:t>DPT system</a:t>
            </a:r>
            <a:r>
              <a:rPr lang="ko-KR" altLang="en-US" sz="1400" dirty="0"/>
              <a:t>의 </a:t>
            </a:r>
            <a:r>
              <a:rPr lang="en-US" altLang="ko-KR" sz="1400" dirty="0"/>
              <a:t>prototype</a:t>
            </a:r>
            <a:r>
              <a:rPr lang="ko-KR" altLang="en-US" sz="1400" dirty="0"/>
              <a:t>의 구조를 보여준다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Slit collimated X-ray generator(0.4-mm focal size, 3.5mmAl filtration)</a:t>
            </a:r>
            <a:r>
              <a:rPr lang="ko-KR" altLang="en-US" sz="1400" dirty="0"/>
              <a:t>를</a:t>
            </a:r>
            <a:br>
              <a:rPr lang="en-US" altLang="ko-KR" sz="1400" dirty="0"/>
            </a:br>
            <a:r>
              <a:rPr lang="ko-KR" altLang="en-US" sz="1400" dirty="0"/>
              <a:t>가지고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(48 x</a:t>
            </a:r>
            <a:r>
              <a:rPr lang="ko-KR" altLang="en-US" sz="1400" dirty="0"/>
              <a:t> </a:t>
            </a:r>
            <a:r>
              <a:rPr lang="en-US" altLang="ko-KR" sz="1400" dirty="0"/>
              <a:t>48</a:t>
            </a:r>
            <a:r>
              <a:rPr lang="ko-KR" altLang="en-US" sz="1400" dirty="0"/>
              <a:t> </a:t>
            </a:r>
            <a:r>
              <a:rPr lang="en-US" altLang="ko-KR" sz="1400" dirty="0"/>
              <a:t>um2</a:t>
            </a:r>
            <a:r>
              <a:rPr lang="ko-KR" altLang="en-US" sz="1400" dirty="0"/>
              <a:t> </a:t>
            </a:r>
            <a:r>
              <a:rPr lang="en-US" altLang="ko-KR" sz="1400" dirty="0"/>
              <a:t>pixel</a:t>
            </a:r>
            <a:r>
              <a:rPr lang="ko-KR" altLang="en-US" sz="1400" dirty="0"/>
              <a:t> 크기를 갖는</a:t>
            </a:r>
            <a:r>
              <a:rPr lang="en-US" altLang="ko-KR" sz="1400" dirty="0"/>
              <a:t>) Linear-array type</a:t>
            </a:r>
            <a:r>
              <a:rPr lang="ko-KR" altLang="en-US" sz="1400" dirty="0"/>
              <a:t>의 </a:t>
            </a:r>
            <a:r>
              <a:rPr lang="en-US" altLang="ko-KR" sz="1400" dirty="0"/>
              <a:t>CMOS imaging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Microstep</a:t>
            </a:r>
            <a:r>
              <a:rPr lang="en-US" altLang="ko-KR" sz="1400" dirty="0"/>
              <a:t> motor </a:t>
            </a:r>
            <a:br>
              <a:rPr lang="en-US" altLang="ko-KR" sz="1400" dirty="0"/>
            </a:br>
            <a:r>
              <a:rPr lang="en-US" altLang="ko-KR" sz="1400" dirty="0"/>
              <a:t>(3.125 um / pulse for linear motion, 0.0032°/pulse for rotation motion)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12D5A-5E3A-48C7-ACDE-A1027B8B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481" y="1060717"/>
            <a:ext cx="3174136" cy="29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2D Panoramic View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영상은 </a:t>
            </a:r>
            <a:r>
              <a:rPr lang="en-US" altLang="ko-KR" sz="1400" dirty="0">
                <a:solidFill>
                  <a:prstClr val="black"/>
                </a:solidFill>
              </a:rPr>
              <a:t>narrow X-ray beam</a:t>
            </a:r>
            <a:r>
              <a:rPr lang="ko-KR" altLang="en-US" sz="1400" dirty="0">
                <a:solidFill>
                  <a:prstClr val="black"/>
                </a:solidFill>
              </a:rPr>
              <a:t>을 사용하여 </a:t>
            </a:r>
            <a:r>
              <a:rPr lang="en-US" altLang="ko-KR" sz="1400" dirty="0">
                <a:solidFill>
                  <a:prstClr val="black"/>
                </a:solidFill>
              </a:rPr>
              <a:t>Arced trajectory</a:t>
            </a:r>
            <a:r>
              <a:rPr lang="ko-KR" altLang="en-US" sz="1400" dirty="0">
                <a:solidFill>
                  <a:prstClr val="black"/>
                </a:solidFill>
              </a:rPr>
              <a:t>를 따라</a:t>
            </a:r>
            <a:r>
              <a:rPr lang="en-US" altLang="ko-KR" sz="1400" dirty="0">
                <a:solidFill>
                  <a:prstClr val="black"/>
                </a:solidFill>
              </a:rPr>
              <a:t>, X-ray tube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Image Receptor(Detector)</a:t>
            </a:r>
            <a:r>
              <a:rPr lang="ko-KR" altLang="en-US" sz="1400" dirty="0">
                <a:solidFill>
                  <a:prstClr val="black"/>
                </a:solidFill>
              </a:rPr>
              <a:t>의 움직이는 동안의 연속촬영을 통해 얻어진다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Implant Planning, </a:t>
            </a:r>
            <a:r>
              <a:rPr lang="ko-KR" altLang="en-US" sz="1400" dirty="0">
                <a:solidFill>
                  <a:prstClr val="black"/>
                </a:solidFill>
              </a:rPr>
              <a:t>뼈의 수평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수직 길이 확인</a:t>
            </a:r>
            <a:r>
              <a:rPr lang="en-US" altLang="ko-KR" sz="1400" dirty="0">
                <a:solidFill>
                  <a:prstClr val="black"/>
                </a:solidFill>
              </a:rPr>
              <a:t>, implant </a:t>
            </a:r>
            <a:r>
              <a:rPr lang="ko-KR" altLang="en-US" sz="1400" dirty="0">
                <a:solidFill>
                  <a:prstClr val="black"/>
                </a:solidFill>
              </a:rPr>
              <a:t>수술에서 신경 구조에 따른 영향 평가 등에 사용된다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Receptor</a:t>
            </a:r>
            <a:r>
              <a:rPr lang="ko-KR" altLang="en-US" sz="1400" dirty="0">
                <a:solidFill>
                  <a:prstClr val="black"/>
                </a:solidFill>
              </a:rPr>
              <a:t>의 속도와 </a:t>
            </a:r>
            <a:r>
              <a:rPr lang="en-US" altLang="ko-KR" sz="1400" dirty="0">
                <a:solidFill>
                  <a:prstClr val="black"/>
                </a:solidFill>
              </a:rPr>
              <a:t>Rotation</a:t>
            </a:r>
            <a:r>
              <a:rPr lang="ko-KR" altLang="en-US" sz="1400" dirty="0">
                <a:solidFill>
                  <a:prstClr val="black"/>
                </a:solidFill>
              </a:rPr>
              <a:t>의 중심에 의해 </a:t>
            </a:r>
            <a:r>
              <a:rPr lang="en-US" altLang="ko-KR" sz="1400" dirty="0">
                <a:solidFill>
                  <a:prstClr val="black"/>
                </a:solidFill>
              </a:rPr>
              <a:t>Jaw bone</a:t>
            </a:r>
            <a:r>
              <a:rPr lang="ko-KR" altLang="en-US" sz="1400" dirty="0">
                <a:solidFill>
                  <a:prstClr val="black"/>
                </a:solidFill>
              </a:rPr>
              <a:t>들의 선명도가 결정된다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사람의 </a:t>
            </a:r>
            <a:r>
              <a:rPr lang="en-US" altLang="ko-KR" sz="1400" dirty="0">
                <a:solidFill>
                  <a:prstClr val="black"/>
                </a:solidFill>
              </a:rPr>
              <a:t>Jaw bone</a:t>
            </a:r>
            <a:r>
              <a:rPr lang="ko-KR" altLang="en-US" sz="1400" dirty="0">
                <a:solidFill>
                  <a:prstClr val="black"/>
                </a:solidFill>
              </a:rPr>
              <a:t>들의 모양 때문에 </a:t>
            </a:r>
            <a:r>
              <a:rPr lang="en-US" altLang="ko-KR" sz="1400" dirty="0">
                <a:solidFill>
                  <a:prstClr val="black"/>
                </a:solidFill>
              </a:rPr>
              <a:t>Rotation</a:t>
            </a:r>
            <a:r>
              <a:rPr lang="ko-KR" altLang="en-US" sz="1400" dirty="0">
                <a:solidFill>
                  <a:prstClr val="black"/>
                </a:solidFill>
              </a:rPr>
              <a:t>의 중심은 고정 될 수 없다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따라서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근대 </a:t>
            </a:r>
            <a:r>
              <a:rPr lang="en-US" altLang="ko-KR" sz="1400" dirty="0">
                <a:solidFill>
                  <a:prstClr val="black"/>
                </a:solidFill>
              </a:rPr>
              <a:t>Panoramic </a:t>
            </a:r>
            <a:r>
              <a:rPr lang="ko-KR" altLang="en-US" sz="1400" dirty="0">
                <a:solidFill>
                  <a:prstClr val="black"/>
                </a:solidFill>
              </a:rPr>
              <a:t>장비는 </a:t>
            </a:r>
            <a:r>
              <a:rPr lang="en-US" altLang="ko-KR" sz="1400" dirty="0">
                <a:solidFill>
                  <a:prstClr val="black"/>
                </a:solidFill>
              </a:rPr>
              <a:t>rotation</a:t>
            </a:r>
            <a:r>
              <a:rPr lang="ko-KR" altLang="en-US" sz="1400" dirty="0">
                <a:solidFill>
                  <a:prstClr val="black"/>
                </a:solidFill>
              </a:rPr>
              <a:t>의 중심을 계속적으로 움직인다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그 결과</a:t>
            </a:r>
            <a:r>
              <a:rPr lang="en-US" altLang="ko-KR" sz="1400" dirty="0">
                <a:solidFill>
                  <a:prstClr val="black"/>
                </a:solidFill>
              </a:rPr>
              <a:t>, Dental arch</a:t>
            </a:r>
            <a:r>
              <a:rPr lang="ko-KR" altLang="en-US" sz="1400" dirty="0">
                <a:solidFill>
                  <a:prstClr val="black"/>
                </a:solidFill>
              </a:rPr>
              <a:t>를 따라 초점을 맞춘 것이 </a:t>
            </a:r>
            <a:r>
              <a:rPr lang="en-US" altLang="ko-KR" sz="1400" dirty="0">
                <a:solidFill>
                  <a:prstClr val="black"/>
                </a:solidFill>
              </a:rPr>
              <a:t>Panoramic radiography</a:t>
            </a:r>
            <a:r>
              <a:rPr lang="ko-KR" altLang="en-US" sz="1400" dirty="0">
                <a:solidFill>
                  <a:prstClr val="black"/>
                </a:solidFill>
              </a:rPr>
              <a:t>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Focal trough or image layer (        )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ko-KR" altLang="en-US" sz="1400" dirty="0"/>
              <a:t>크기와 모양은 제조사의 따라 다양하고 영상 </a:t>
            </a:r>
            <a:r>
              <a:rPr lang="en-US" altLang="ko-KR" sz="1400" dirty="0"/>
              <a:t>Quality</a:t>
            </a:r>
            <a:r>
              <a:rPr lang="ko-KR" altLang="en-US" sz="1400" dirty="0"/>
              <a:t>는 환자 턱 </a:t>
            </a:r>
            <a:r>
              <a:rPr lang="en-US" altLang="ko-KR" sz="1400" dirty="0"/>
              <a:t>Position</a:t>
            </a:r>
            <a:r>
              <a:rPr lang="ko-KR" altLang="en-US" sz="1400" dirty="0"/>
              <a:t>에 달렸다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다른 </a:t>
            </a:r>
            <a:r>
              <a:rPr lang="en-US" altLang="ko-KR" sz="1400" dirty="0"/>
              <a:t>Rotation path</a:t>
            </a:r>
            <a:r>
              <a:rPr lang="ko-KR" altLang="en-US" sz="1400" dirty="0"/>
              <a:t>를 이용 할 수 있다</a:t>
            </a:r>
            <a:r>
              <a:rPr lang="en-US" altLang="ko-KR" sz="1400" dirty="0"/>
              <a:t>. (</a:t>
            </a:r>
            <a:r>
              <a:rPr lang="ko-KR" altLang="en-US" sz="1400" dirty="0"/>
              <a:t>이는 턱 모양과 같지 않다</a:t>
            </a:r>
            <a:r>
              <a:rPr lang="en-US" altLang="ko-KR" sz="1400" dirty="0"/>
              <a:t>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427B9E-3F7F-4984-A9CC-6B78116A1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4514392"/>
            <a:ext cx="3816424" cy="1938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613896-1633-4D28-ADFE-EF3C2956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562" y="4514392"/>
            <a:ext cx="3816424" cy="19278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8300AF-357F-4683-9BCD-A36815A5F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116" y="3802305"/>
            <a:ext cx="450595" cy="2421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E54AAF-238B-452F-B267-60C76CD78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956" y="3201230"/>
            <a:ext cx="818034" cy="79778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A2C6CA-0211-454D-AE1B-8C60F6F98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990" y="3209456"/>
            <a:ext cx="818034" cy="8349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213B0E-324C-4A06-9E84-F7B923B8F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399" y="4407395"/>
            <a:ext cx="1184839" cy="8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Shift amount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턱의 크기가 바뀌면</a:t>
            </a:r>
            <a:r>
              <a:rPr lang="en-US" altLang="ko-KR" sz="1400" dirty="0"/>
              <a:t> Image Plane</a:t>
            </a:r>
            <a:r>
              <a:rPr lang="ko-KR" altLang="en-US" sz="1400" dirty="0"/>
              <a:t>의 위치가 달라지므로 </a:t>
            </a:r>
            <a:r>
              <a:rPr lang="en-US" altLang="ko-KR" sz="1400" dirty="0"/>
              <a:t>Shift amount</a:t>
            </a:r>
            <a:r>
              <a:rPr lang="ko-KR" altLang="en-US" sz="1400" dirty="0"/>
              <a:t>가 달라진다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Factor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Ts</a:t>
            </a:r>
            <a:r>
              <a:rPr lang="en-US" altLang="ko-KR" sz="1400" dirty="0">
                <a:solidFill>
                  <a:prstClr val="black"/>
                </a:solidFill>
              </a:rPr>
              <a:t> : Source Trajectory, </a:t>
            </a:r>
            <a:r>
              <a:rPr lang="en-US" altLang="ko-KR" sz="1400" dirty="0" err="1">
                <a:solidFill>
                  <a:prstClr val="black"/>
                </a:solidFill>
              </a:rPr>
              <a:t>Rs</a:t>
            </a:r>
            <a:r>
              <a:rPr lang="en-US" altLang="ko-KR" sz="1400" dirty="0">
                <a:solidFill>
                  <a:prstClr val="black"/>
                </a:solidFill>
              </a:rPr>
              <a:t> : Source Rotation Radius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Td : Detector Trajectory, Rd : Detector Rotation Radius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A: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Focal trough(Layer)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Central plane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D : isocenter 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Focal trough(Layer)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Central plane</a:t>
            </a:r>
            <a:r>
              <a:rPr lang="ko-KR" altLang="en-US" sz="1400" dirty="0">
                <a:solidFill>
                  <a:prstClr val="black"/>
                </a:solidFill>
              </a:rPr>
              <a:t> 사이의 거리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Equation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</a:t>
            </a:r>
            <a:r>
              <a:rPr lang="en-US" altLang="ko-KR" sz="1400" dirty="0"/>
              <a:t>Angular position</a:t>
            </a:r>
            <a:r>
              <a:rPr lang="ko-KR" altLang="en-US" sz="1400" dirty="0"/>
              <a:t>에서의 </a:t>
            </a:r>
            <a:r>
              <a:rPr lang="en-US" altLang="ko-KR" sz="1400" dirty="0"/>
              <a:t>Shift amount (pixel)</a:t>
            </a:r>
            <a:br>
              <a:rPr lang="en-US" altLang="ko-KR" sz="1400" dirty="0"/>
            </a:br>
            <a:r>
              <a:rPr lang="en-US" altLang="ko-KR" sz="1400" dirty="0"/>
              <a:t>: Tomosynthesis</a:t>
            </a:r>
            <a:r>
              <a:rPr lang="ko-KR" altLang="en-US" sz="1400" dirty="0"/>
              <a:t>에 필요한 </a:t>
            </a:r>
            <a:r>
              <a:rPr lang="en-US" altLang="ko-KR" sz="1400" dirty="0"/>
              <a:t>Shift amount</a:t>
            </a:r>
            <a:r>
              <a:rPr lang="ko-KR" altLang="en-US" sz="1400" dirty="0"/>
              <a:t>는 </a:t>
            </a:r>
            <a:r>
              <a:rPr lang="en-US" altLang="ko-KR" sz="1400" dirty="0"/>
              <a:t>Image plane</a:t>
            </a:r>
            <a:r>
              <a:rPr lang="ko-KR" altLang="en-US" sz="1400" dirty="0"/>
              <a:t>의 위치에 따라 다르다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B60EFC-E41D-426F-BFE3-7981DC2A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313" y="744156"/>
            <a:ext cx="2009775" cy="21165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BCD9C4-AE67-4433-8765-D0069E2F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10" t="372" r="372" b="39742"/>
          <a:stretch/>
        </p:blipFill>
        <p:spPr>
          <a:xfrm>
            <a:off x="7581345" y="2860750"/>
            <a:ext cx="2009775" cy="17425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DB21F1-D979-48C2-B488-91EF81300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8" y="3451040"/>
            <a:ext cx="2009775" cy="5619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4EB44BB-8F09-46B6-91F4-419D1E189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28" y="4797152"/>
            <a:ext cx="1944216" cy="18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3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MultiLayer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FEAC56-EBBB-4A6B-A0D5-9F4FB3BE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3" y="1292887"/>
            <a:ext cx="4385197" cy="50173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9969C3-DA07-4316-905E-47A2A279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32" y="1490170"/>
            <a:ext cx="36671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Magnification Factors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Factor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Ts</a:t>
            </a:r>
            <a:r>
              <a:rPr lang="en-US" altLang="ko-KR" sz="1400" dirty="0">
                <a:solidFill>
                  <a:prstClr val="black"/>
                </a:solidFill>
              </a:rPr>
              <a:t> : Source Trajectory, </a:t>
            </a:r>
            <a:r>
              <a:rPr lang="en-US" altLang="ko-KR" sz="1400" dirty="0" err="1">
                <a:solidFill>
                  <a:prstClr val="black"/>
                </a:solidFill>
              </a:rPr>
              <a:t>Rs</a:t>
            </a:r>
            <a:r>
              <a:rPr lang="en-US" altLang="ko-KR" sz="1400" dirty="0">
                <a:solidFill>
                  <a:prstClr val="black"/>
                </a:solidFill>
              </a:rPr>
              <a:t> : Source Rotation Radius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Td : Detector Trajectory, Rd : Detector Rotation Radius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A: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Focal trough(Layer)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Central plane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D : isocenter 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Focal trough(Layer)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Central plane</a:t>
            </a:r>
            <a:r>
              <a:rPr lang="ko-KR" altLang="en-US" sz="1400" dirty="0">
                <a:solidFill>
                  <a:prstClr val="black"/>
                </a:solidFill>
              </a:rPr>
              <a:t> 사이의 거리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Equation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</a:t>
            </a:r>
            <a:r>
              <a:rPr lang="ko-KR" altLang="en-US" sz="1400" dirty="0"/>
              <a:t>턱 크기에 따른</a:t>
            </a:r>
            <a:r>
              <a:rPr lang="en-US" altLang="ko-KR" sz="1400" dirty="0"/>
              <a:t>)</a:t>
            </a:r>
            <a:r>
              <a:rPr lang="ko-KR" altLang="en-US" sz="1400" dirty="0"/>
              <a:t>각 </a:t>
            </a:r>
            <a:r>
              <a:rPr lang="en-US" altLang="ko-KR" sz="1400" dirty="0"/>
              <a:t>Angular location</a:t>
            </a:r>
            <a:r>
              <a:rPr lang="ko-KR" altLang="en-US" sz="1400" dirty="0"/>
              <a:t>을 위한 </a:t>
            </a:r>
            <a:r>
              <a:rPr lang="en-US" altLang="ko-KR" sz="1400" dirty="0"/>
              <a:t>Magnification factors </a:t>
            </a:r>
            <a:br>
              <a:rPr lang="en-US" altLang="ko-KR" sz="1400" dirty="0"/>
            </a:br>
            <a:r>
              <a:rPr lang="en-US" altLang="ko-KR" sz="1400" dirty="0"/>
              <a:t>:</a:t>
            </a:r>
            <a:r>
              <a:rPr lang="ko-KR" altLang="en-US" sz="1400" dirty="0"/>
              <a:t> 결과적으로 </a:t>
            </a:r>
            <a:r>
              <a:rPr lang="en-US" altLang="ko-KR" sz="1400" dirty="0"/>
              <a:t>Magnification factor</a:t>
            </a:r>
            <a:r>
              <a:rPr lang="ko-KR" altLang="en-US" sz="1400" dirty="0"/>
              <a:t>는 턱의 크기 변화가 있더라도 거의 같다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B60EFC-E41D-426F-BFE3-7981DC2A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78" y="1089381"/>
            <a:ext cx="2296710" cy="2418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BCD9C4-AE67-4433-8765-D0069E2F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10" t="372" r="372" b="39742"/>
          <a:stretch/>
        </p:blipFill>
        <p:spPr>
          <a:xfrm>
            <a:off x="7041232" y="3748940"/>
            <a:ext cx="2537755" cy="22003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00819D-1999-425C-824E-559092276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0" y="4301454"/>
            <a:ext cx="2736304" cy="17009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421DED-5880-464B-AB06-65E4CA79F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20" y="3096599"/>
            <a:ext cx="14478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Tilting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Factor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Ts</a:t>
            </a:r>
            <a:r>
              <a:rPr lang="en-US" altLang="ko-KR" sz="1400" dirty="0">
                <a:solidFill>
                  <a:prstClr val="black"/>
                </a:solidFill>
              </a:rPr>
              <a:t> : Source Trajectory, </a:t>
            </a:r>
            <a:r>
              <a:rPr lang="en-US" altLang="ko-KR" sz="1400" dirty="0" err="1">
                <a:solidFill>
                  <a:prstClr val="black"/>
                </a:solidFill>
              </a:rPr>
              <a:t>Rs</a:t>
            </a:r>
            <a:r>
              <a:rPr lang="en-US" altLang="ko-KR" sz="1400" dirty="0">
                <a:solidFill>
                  <a:prstClr val="black"/>
                </a:solidFill>
              </a:rPr>
              <a:t> : Source Rotation Radius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Td : Detector Trajectory, Rd : Detector Rotation Radius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A: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Focal trough(Layer)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Central plane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D : isocenter 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Focal trough(Layer)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Central plane</a:t>
            </a:r>
            <a:r>
              <a:rPr lang="ko-KR" altLang="en-US" sz="1400" dirty="0">
                <a:solidFill>
                  <a:prstClr val="black"/>
                </a:solidFill>
              </a:rPr>
              <a:t> 사이의 거리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환자의 턱이 잘못된 위치에 놓여 있을 때</a:t>
            </a:r>
            <a:r>
              <a:rPr lang="en-US" altLang="ko-KR" sz="1400" dirty="0"/>
              <a:t>, Distortion</a:t>
            </a:r>
            <a:r>
              <a:rPr lang="ko-KR" altLang="en-US" sz="1400" dirty="0"/>
              <a:t>과 </a:t>
            </a:r>
            <a:r>
              <a:rPr lang="en-US" altLang="ko-KR" sz="1400" dirty="0"/>
              <a:t>Blurring</a:t>
            </a:r>
            <a:r>
              <a:rPr lang="ko-KR" altLang="en-US" sz="1400" dirty="0"/>
              <a:t>이 발생되는데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위 문제를 </a:t>
            </a:r>
            <a:r>
              <a:rPr lang="en-US" altLang="ko-KR" sz="1400" dirty="0"/>
              <a:t>Tilting</a:t>
            </a:r>
            <a:r>
              <a:rPr lang="ko-KR" altLang="en-US" sz="1400" dirty="0"/>
              <a:t>으로 개선할 수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B60EFC-E41D-426F-BFE3-7981DC2A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78" y="1089381"/>
            <a:ext cx="2296710" cy="24187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0AC632-9897-46C5-9B20-F7B8314EF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3463676"/>
            <a:ext cx="4392488" cy="24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Test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Figure 5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a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Central Plane</a:t>
            </a:r>
            <a:r>
              <a:rPr lang="ko-KR" altLang="en-US" sz="1400" dirty="0">
                <a:solidFill>
                  <a:prstClr val="black"/>
                </a:solidFill>
              </a:rPr>
              <a:t>보다 </a:t>
            </a:r>
            <a:r>
              <a:rPr lang="en-US" altLang="ko-KR" sz="1400" dirty="0">
                <a:solidFill>
                  <a:prstClr val="black"/>
                </a:solidFill>
              </a:rPr>
              <a:t>5mm </a:t>
            </a:r>
            <a:r>
              <a:rPr lang="ko-KR" altLang="en-US" sz="1400" dirty="0">
                <a:solidFill>
                  <a:prstClr val="black"/>
                </a:solidFill>
              </a:rPr>
              <a:t>작은 </a:t>
            </a:r>
            <a:r>
              <a:rPr lang="en-US" altLang="ko-KR" sz="1400" dirty="0">
                <a:solidFill>
                  <a:prstClr val="black"/>
                </a:solidFill>
              </a:rPr>
              <a:t>Plane</a:t>
            </a:r>
            <a:r>
              <a:rPr lang="ko-KR" altLang="en-US" sz="1400" dirty="0">
                <a:solidFill>
                  <a:prstClr val="black"/>
                </a:solidFill>
              </a:rPr>
              <a:t>에 초점을 맞춘 영상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b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Central plane</a:t>
            </a:r>
            <a:r>
              <a:rPr lang="ko-KR" altLang="en-US" sz="1400" dirty="0">
                <a:solidFill>
                  <a:prstClr val="black"/>
                </a:solidFill>
              </a:rPr>
              <a:t>에 초점을 맞춘 영상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c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Central plane</a:t>
            </a:r>
            <a:r>
              <a:rPr lang="ko-KR" altLang="en-US" sz="1400" dirty="0">
                <a:solidFill>
                  <a:prstClr val="black"/>
                </a:solidFill>
              </a:rPr>
              <a:t>보다 </a:t>
            </a:r>
            <a:r>
              <a:rPr lang="en-US" altLang="ko-KR" sz="1400" dirty="0">
                <a:solidFill>
                  <a:prstClr val="black"/>
                </a:solidFill>
              </a:rPr>
              <a:t>5mm </a:t>
            </a:r>
            <a:r>
              <a:rPr lang="ko-KR" altLang="en-US" sz="1400" dirty="0">
                <a:solidFill>
                  <a:prstClr val="black"/>
                </a:solidFill>
              </a:rPr>
              <a:t>큰 </a:t>
            </a:r>
            <a:r>
              <a:rPr lang="en-US" altLang="ko-KR" sz="1400" dirty="0">
                <a:solidFill>
                  <a:prstClr val="black"/>
                </a:solidFill>
              </a:rPr>
              <a:t>Plane</a:t>
            </a:r>
            <a:r>
              <a:rPr lang="ko-KR" altLang="en-US" sz="1400" dirty="0">
                <a:solidFill>
                  <a:prstClr val="black"/>
                </a:solidFill>
              </a:rPr>
              <a:t>에 초점을 맞춘 영상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Figure 6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B0EDF0-B789-44CE-8B5E-3AFA41A6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35" y="907020"/>
            <a:ext cx="3694465" cy="21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Scan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tomosynthesis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Shifting</a:t>
            </a:r>
            <a:r>
              <a:rPr lang="ko-KR" altLang="en-US" sz="1400" dirty="0">
                <a:solidFill>
                  <a:prstClr val="black"/>
                </a:solidFill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</a:rPr>
              <a:t>adding</a:t>
            </a:r>
            <a:r>
              <a:rPr lang="ko-KR" altLang="en-US" sz="1400" dirty="0">
                <a:solidFill>
                  <a:prstClr val="black"/>
                </a:solidFill>
              </a:rPr>
              <a:t>을 포함하는 </a:t>
            </a:r>
            <a:r>
              <a:rPr lang="en-US" altLang="ko-KR" sz="1400" dirty="0">
                <a:solidFill>
                  <a:prstClr val="black"/>
                </a:solidFill>
              </a:rPr>
              <a:t>tomosynthesis </a:t>
            </a:r>
            <a:r>
              <a:rPr lang="ko-KR" altLang="en-US" sz="1400" dirty="0">
                <a:solidFill>
                  <a:prstClr val="black"/>
                </a:solidFill>
              </a:rPr>
              <a:t>알고리즘을 이용해 최적의 영상 </a:t>
            </a:r>
            <a:r>
              <a:rPr lang="en-US" altLang="ko-KR" sz="1400" dirty="0">
                <a:solidFill>
                  <a:prstClr val="black"/>
                </a:solidFill>
              </a:rPr>
              <a:t>Quality</a:t>
            </a:r>
            <a:r>
              <a:rPr lang="ko-KR" altLang="en-US" sz="1400" dirty="0">
                <a:solidFill>
                  <a:prstClr val="black"/>
                </a:solidFill>
              </a:rPr>
              <a:t>를 얻어 낼 수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Factor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Ts</a:t>
            </a:r>
            <a:r>
              <a:rPr lang="en-US" altLang="ko-KR" sz="1400" dirty="0"/>
              <a:t> : Source Trajectory, 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: Source Rotation Radius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Td : Detector Trajectory, Rd : Detector Rotation Radius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A:</a:t>
            </a:r>
            <a:r>
              <a:rPr lang="ko-KR" altLang="en-US" sz="1400" dirty="0"/>
              <a:t> </a:t>
            </a:r>
            <a:r>
              <a:rPr lang="en-US" altLang="ko-KR" sz="1400" dirty="0"/>
              <a:t>Focal trough(Layer)</a:t>
            </a:r>
            <a:r>
              <a:rPr lang="ko-KR" altLang="en-US" sz="1400" dirty="0"/>
              <a:t>의 </a:t>
            </a:r>
            <a:r>
              <a:rPr lang="en-US" altLang="ko-KR" sz="1400" dirty="0"/>
              <a:t>Central plane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D : isocenter </a:t>
            </a:r>
            <a:r>
              <a:rPr lang="ko-KR" altLang="en-US" sz="1400" dirty="0"/>
              <a:t>와 </a:t>
            </a:r>
            <a:r>
              <a:rPr lang="en-US" altLang="ko-KR" sz="1400" dirty="0"/>
              <a:t>Focal trough(Layer)</a:t>
            </a:r>
            <a:r>
              <a:rPr lang="ko-KR" altLang="en-US" sz="1400" dirty="0"/>
              <a:t>의 </a:t>
            </a:r>
            <a:r>
              <a:rPr lang="en-US" altLang="ko-KR" sz="1400" dirty="0"/>
              <a:t>Central plane</a:t>
            </a:r>
            <a:r>
              <a:rPr lang="ko-KR" altLang="en-US" sz="1400" dirty="0"/>
              <a:t> 사이의 거리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순서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>
                <a:solidFill>
                  <a:prstClr val="black"/>
                </a:solidFill>
              </a:rPr>
              <a:t>X-ray source</a:t>
            </a:r>
            <a:r>
              <a:rPr lang="ko-KR" altLang="en-US" sz="1400" dirty="0">
                <a:solidFill>
                  <a:prstClr val="black"/>
                </a:solidFill>
              </a:rPr>
              <a:t>의 위치</a:t>
            </a:r>
            <a:r>
              <a:rPr lang="en-US" altLang="ko-KR" sz="1400" dirty="0">
                <a:solidFill>
                  <a:prstClr val="black"/>
                </a:solidFill>
              </a:rPr>
              <a:t>, S1</a:t>
            </a:r>
            <a:r>
              <a:rPr lang="ko-KR" altLang="en-US" sz="1400" dirty="0">
                <a:solidFill>
                  <a:prstClr val="black"/>
                </a:solidFill>
              </a:rPr>
              <a:t>에서 영상 획득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>
                <a:solidFill>
                  <a:prstClr val="black"/>
                </a:solidFill>
              </a:rPr>
              <a:t>X-ray source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</a:rPr>
              <a:t>Θ</a:t>
            </a:r>
            <a:r>
              <a:rPr lang="ko-KR" altLang="en-US" sz="1400" dirty="0">
                <a:solidFill>
                  <a:prstClr val="black"/>
                </a:solidFill>
              </a:rPr>
              <a:t>만큼 회전하여 </a:t>
            </a:r>
            <a:r>
              <a:rPr lang="en-US" altLang="ko-KR" sz="1400" dirty="0">
                <a:solidFill>
                  <a:prstClr val="black"/>
                </a:solidFill>
              </a:rPr>
              <a:t>S2</a:t>
            </a:r>
            <a:r>
              <a:rPr lang="ko-KR" altLang="en-US" sz="1400" dirty="0">
                <a:solidFill>
                  <a:prstClr val="black"/>
                </a:solidFill>
              </a:rPr>
              <a:t>로 이동시킨다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>
                <a:solidFill>
                  <a:prstClr val="black"/>
                </a:solidFill>
              </a:rPr>
              <a:t>Point A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Projected position Pa(S2)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</a:rPr>
              <a:t>Detector</a:t>
            </a:r>
            <a:r>
              <a:rPr lang="ko-KR" altLang="en-US" sz="1400" dirty="0">
                <a:solidFill>
                  <a:prstClr val="black"/>
                </a:solidFill>
              </a:rPr>
              <a:t>로 이동 시킨다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>
                <a:solidFill>
                  <a:prstClr val="black"/>
                </a:solidFill>
              </a:rPr>
              <a:t>Point A</a:t>
            </a:r>
            <a:r>
              <a:rPr lang="ko-KR" altLang="en-US" sz="1400" dirty="0">
                <a:solidFill>
                  <a:prstClr val="black"/>
                </a:solidFill>
              </a:rPr>
              <a:t>를 겹치고 그들을 더해라</a:t>
            </a:r>
            <a:r>
              <a:rPr lang="en-US" altLang="ko-KR" sz="1400" dirty="0">
                <a:solidFill>
                  <a:prstClr val="black"/>
                </a:solidFill>
              </a:rPr>
              <a:t>. Point A</a:t>
            </a:r>
            <a:r>
              <a:rPr lang="ko-KR" altLang="en-US" sz="1400" dirty="0">
                <a:solidFill>
                  <a:prstClr val="black"/>
                </a:solidFill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</a:rPr>
              <a:t>Contrast</a:t>
            </a:r>
            <a:r>
              <a:rPr lang="ko-KR" altLang="en-US" sz="1400" dirty="0">
                <a:solidFill>
                  <a:prstClr val="black"/>
                </a:solidFill>
              </a:rPr>
              <a:t>는 증가한다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x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shift </a:t>
            </a:r>
            <a:r>
              <a:rPr lang="ko-KR" altLang="en-US" sz="1400" dirty="0">
                <a:solidFill>
                  <a:prstClr val="black"/>
                </a:solidFill>
              </a:rPr>
              <a:t>양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Scaling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B60EFC-E41D-426F-BFE3-7981DC2A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24" y="4284400"/>
            <a:ext cx="2120317" cy="223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BCD9C4-AE67-4433-8765-D0069E2F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01" y="2404642"/>
            <a:ext cx="2825439" cy="4112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DB21F1-D979-48C2-B488-91EF81300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94" y="4313402"/>
            <a:ext cx="2009775" cy="561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789235-5913-4ABC-9B76-BD3E10F6B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579" y="5397755"/>
            <a:ext cx="14478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9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Artifact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Ghost image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X-ray Source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Rotation center </a:t>
            </a:r>
            <a:r>
              <a:rPr lang="ko-KR" altLang="en-US" sz="1400" dirty="0">
                <a:solidFill>
                  <a:prstClr val="black"/>
                </a:solidFill>
              </a:rPr>
              <a:t>사이의 </a:t>
            </a:r>
            <a:r>
              <a:rPr lang="en-US" altLang="ko-KR" sz="1400" dirty="0">
                <a:solidFill>
                  <a:prstClr val="black"/>
                </a:solidFill>
              </a:rPr>
              <a:t>Object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Mandibular ramus, hyoid bone, cervical spine, earrings, </a:t>
            </a:r>
            <a:r>
              <a:rPr lang="en-US" altLang="ko-KR" sz="1400" dirty="0" err="1">
                <a:solidFill>
                  <a:prstClr val="black"/>
                </a:solidFill>
              </a:rPr>
              <a:t>etc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영상에서 </a:t>
            </a:r>
            <a:r>
              <a:rPr lang="en-US" altLang="ko-KR" sz="1400" dirty="0">
                <a:solidFill>
                  <a:prstClr val="black"/>
                </a:solidFill>
              </a:rPr>
              <a:t>anatomical location </a:t>
            </a:r>
            <a:r>
              <a:rPr lang="ko-KR" altLang="en-US" sz="1400" dirty="0">
                <a:solidFill>
                  <a:prstClr val="black"/>
                </a:solidFill>
              </a:rPr>
              <a:t>보다 더 앞에 나타난다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Double image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Rotation</a:t>
            </a:r>
            <a:r>
              <a:rPr lang="ko-KR" altLang="en-US" sz="1400" dirty="0">
                <a:solidFill>
                  <a:prstClr val="black"/>
                </a:solidFill>
              </a:rPr>
              <a:t>의 중앙보다 뒤에 있는 </a:t>
            </a:r>
            <a:r>
              <a:rPr lang="en-US" altLang="ko-KR" sz="1400" dirty="0">
                <a:solidFill>
                  <a:prstClr val="black"/>
                </a:solidFill>
              </a:rPr>
              <a:t>Object</a:t>
            </a:r>
            <a:r>
              <a:rPr lang="ko-KR" altLang="en-US" sz="1400" dirty="0">
                <a:solidFill>
                  <a:prstClr val="black"/>
                </a:solidFill>
              </a:rPr>
              <a:t>는 두 번 촬영 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Hyoid bone, epiglottis, cervical spine, palate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Mirror </a:t>
            </a:r>
            <a:r>
              <a:rPr lang="ko-KR" altLang="en-US" sz="1400" dirty="0">
                <a:solidFill>
                  <a:prstClr val="black"/>
                </a:solidFill>
              </a:rPr>
              <a:t>영상들은 </a:t>
            </a:r>
            <a:r>
              <a:rPr lang="en-US" altLang="ko-KR" sz="1400" dirty="0">
                <a:solidFill>
                  <a:prstClr val="black"/>
                </a:solidFill>
              </a:rPr>
              <a:t>Double image</a:t>
            </a:r>
            <a:r>
              <a:rPr lang="ko-KR" altLang="en-US" sz="1400" dirty="0">
                <a:solidFill>
                  <a:prstClr val="black"/>
                </a:solidFill>
              </a:rPr>
              <a:t> 이다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반대 쪽의 같은 위치에 나타난다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DC53BB-58F0-4228-BEFE-184F6513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20" y="996586"/>
            <a:ext cx="3830390" cy="12882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E9A40F-9FA6-4FDB-BDB3-A71546F97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76" y="3645024"/>
            <a:ext cx="2883223" cy="14098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081CA4-C1B0-407F-B10A-E58EC8A7A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76" y="5157192"/>
            <a:ext cx="3352391" cy="1584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66F2F3-00A8-4B4F-98D1-4AA2B186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992" y="5157192"/>
            <a:ext cx="2965420" cy="1584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5E51B5-2F53-42E8-9FCC-9615862D9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120" y="2366879"/>
            <a:ext cx="3778202" cy="7474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AA5FF-8D9C-46EE-A046-CF469FDB9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7016" y="688441"/>
            <a:ext cx="1137999" cy="11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38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INDICATION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18AC63-00DA-4BA1-BCEA-CAAF849D9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1" y="1453608"/>
            <a:ext cx="2736304" cy="18366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403114-0FBA-4A55-A833-EF68D63A3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084" y="1448436"/>
            <a:ext cx="2573258" cy="18366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F80537-E665-4277-B588-AB0F929D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346" y="1448436"/>
            <a:ext cx="2736304" cy="18388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0575D5-D25A-4725-9275-104F7041C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81" y="3437821"/>
            <a:ext cx="2736304" cy="18368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4C4CFC-D022-4EF5-BAD2-50D26D2A1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084" y="3437821"/>
            <a:ext cx="2662977" cy="18366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650AB0-E36E-4CB4-9628-7302F1578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102" y="3437821"/>
            <a:ext cx="2684548" cy="18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73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Scan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Scan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Planmeca</a:t>
            </a:r>
            <a:r>
              <a:rPr lang="en-US" altLang="ko-KR" sz="1400" dirty="0"/>
              <a:t> (2:00, 1:02)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https://youtu.be/9vcOTpAa8js?t=122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https://youtu.be/OYdu6icwnEI?list=PLdMW6OhFjg-lGMfVOa7Cg5ft8Q7vSYyc7&amp;t=62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GendexDentalSystems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https://youtu.be/jO6keRfr4_4?t=264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RayScan</a:t>
            </a:r>
            <a:r>
              <a:rPr lang="en-US" altLang="ko-KR" sz="1400" dirty="0"/>
              <a:t> (4:14)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https://www.youtube.com/watch?v=4TfPntvrEFw&amp;t=257s</a:t>
            </a:r>
          </a:p>
        </p:txBody>
      </p:sp>
    </p:spTree>
    <p:extLst>
      <p:ext uri="{BB962C8B-B14F-4D97-AF65-F5344CB8AC3E}">
        <p14:creationId xmlns:p14="http://schemas.microsoft.com/office/powerpoint/2010/main" val="3520183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56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제품 별 </a:t>
            </a:r>
            <a:r>
              <a:rPr lang="en-US" altLang="ko-KR" b="1" dirty="0"/>
              <a:t>Panoramic acquisition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Vatech</a:t>
            </a:r>
            <a:r>
              <a:rPr lang="en-US" altLang="ko-KR" sz="1400" dirty="0"/>
              <a:t> (Magic PAN)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촬영 전에 </a:t>
            </a:r>
            <a:r>
              <a:rPr lang="en-US" altLang="ko-KR" sz="1400" dirty="0">
                <a:solidFill>
                  <a:prstClr val="black"/>
                </a:solidFill>
              </a:rPr>
              <a:t>Arch</a:t>
            </a:r>
            <a:r>
              <a:rPr lang="ko-KR" altLang="en-US" sz="1400" dirty="0">
                <a:solidFill>
                  <a:prstClr val="black"/>
                </a:solidFill>
              </a:rPr>
              <a:t>를 선택한다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PaX-i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Insight PAN</a:t>
            </a:r>
            <a:r>
              <a:rPr lang="ko-KR" altLang="en-US" sz="1400" dirty="0">
                <a:solidFill>
                  <a:prstClr val="black"/>
                </a:solidFill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</a:rPr>
              <a:t>multi-layer panoramic image</a:t>
            </a:r>
            <a:r>
              <a:rPr lang="ko-KR" altLang="en-US" sz="1400" dirty="0">
                <a:solidFill>
                  <a:prstClr val="black"/>
                </a:solidFill>
              </a:rPr>
              <a:t>를 만들 수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4A7896-DC0F-4B6B-96A1-B05D5C7F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84" y="1019459"/>
            <a:ext cx="1295236" cy="24229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6F2CDA-F67A-406F-9FF0-784715C22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23" y="1991324"/>
            <a:ext cx="5009045" cy="14376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8F8222-2607-4098-B4E7-7802B8166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20" y="1049442"/>
            <a:ext cx="1534615" cy="1467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4A378E-9E44-4AF2-84BC-C0A80EE89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973" y="1049441"/>
            <a:ext cx="1606623" cy="1467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7B0267-C974-493B-8295-CED1F0702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073" y="4244514"/>
            <a:ext cx="3177555" cy="22866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9EAAFE-AE36-4678-906F-92B536516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6014" y="4244514"/>
            <a:ext cx="2262188" cy="1533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6EBA7C-E56F-4306-81E5-72302DE994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9588" y="4244514"/>
            <a:ext cx="3177555" cy="23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제품 별 </a:t>
            </a:r>
            <a:r>
              <a:rPr lang="en-US" altLang="ko-KR" b="1" dirty="0"/>
              <a:t>Panoramic acquisition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Vatech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C8360-39CD-45F3-A8AE-FD887073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876115"/>
            <a:ext cx="2051627" cy="19849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9D4ADD-D22B-43A5-9CBA-9CB84199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4046074"/>
            <a:ext cx="1872208" cy="12733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EF6032-475C-4D15-99F3-85655EA8E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04" y="5439564"/>
            <a:ext cx="860427" cy="12479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FFC27F-1FB2-408D-BB7E-D4BB3A172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8744" y="1876115"/>
            <a:ext cx="2065725" cy="24928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C15319-308A-4955-BF71-B7EF7FCA0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131" y="4502743"/>
            <a:ext cx="1400175" cy="163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04CD37-8AC8-4766-A55A-DA6A3230D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984" y="1876115"/>
            <a:ext cx="2218150" cy="24928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9EAC24-56F4-4974-A665-D9C576FC79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9009" y="4682078"/>
            <a:ext cx="2065725" cy="17584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833A9C-B8F9-46B8-B155-D0095F3D7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7245" y="1876115"/>
            <a:ext cx="2269347" cy="24928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FAFE3D-29BC-4A55-A810-421F79F79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7244" y="4489397"/>
            <a:ext cx="2269347" cy="9731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45B40C-4207-40F0-8F91-1B70904434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7245" y="5511156"/>
            <a:ext cx="2065726" cy="12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8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제품 별 </a:t>
            </a:r>
            <a:r>
              <a:rPr lang="en-US" altLang="ko-KR" b="1" dirty="0"/>
              <a:t>Panoramic acquisition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Planmeca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SmartPan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SmartPan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10</a:t>
            </a:r>
            <a:r>
              <a:rPr lang="ko-KR" altLang="en-US" sz="1400" dirty="0">
                <a:solidFill>
                  <a:prstClr val="black"/>
                </a:solidFill>
              </a:rPr>
              <a:t>개의 </a:t>
            </a:r>
            <a:r>
              <a:rPr lang="en-US" altLang="ko-KR" sz="1400" dirty="0">
                <a:solidFill>
                  <a:prstClr val="black"/>
                </a:solidFill>
              </a:rPr>
              <a:t>Panoramic </a:t>
            </a:r>
            <a:r>
              <a:rPr lang="ko-KR" altLang="en-US" sz="1400" dirty="0">
                <a:solidFill>
                  <a:prstClr val="black"/>
                </a:solidFill>
              </a:rPr>
              <a:t>영상들을 </a:t>
            </a:r>
            <a:r>
              <a:rPr lang="en-US" altLang="ko-KR" sz="1400" dirty="0">
                <a:solidFill>
                  <a:prstClr val="black"/>
                </a:solidFill>
              </a:rPr>
              <a:t>Stack</a:t>
            </a:r>
            <a:r>
              <a:rPr lang="ko-KR" altLang="en-US" sz="1400" dirty="0">
                <a:solidFill>
                  <a:prstClr val="black"/>
                </a:solidFill>
              </a:rPr>
              <a:t>으로 저장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( 2mm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Shift)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MultiView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SmartPan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다른 </a:t>
            </a:r>
            <a:r>
              <a:rPr lang="en-US" altLang="ko-KR" sz="1400" dirty="0">
                <a:solidFill>
                  <a:prstClr val="black"/>
                </a:solidFill>
              </a:rPr>
              <a:t>Angle</a:t>
            </a:r>
            <a:r>
              <a:rPr lang="ko-KR" altLang="en-US" sz="1400" dirty="0">
                <a:solidFill>
                  <a:prstClr val="black"/>
                </a:solidFill>
              </a:rPr>
              <a:t>을 갖는 </a:t>
            </a:r>
            <a:r>
              <a:rPr lang="en-US" altLang="ko-KR" sz="1400" dirty="0">
                <a:solidFill>
                  <a:prstClr val="black"/>
                </a:solidFill>
              </a:rPr>
              <a:t>9</a:t>
            </a:r>
            <a:r>
              <a:rPr lang="ko-KR" altLang="en-US" sz="1400" dirty="0">
                <a:solidFill>
                  <a:prstClr val="black"/>
                </a:solidFill>
              </a:rPr>
              <a:t>개의 </a:t>
            </a:r>
            <a:r>
              <a:rPr lang="en-US" altLang="ko-KR" sz="1400" dirty="0">
                <a:solidFill>
                  <a:prstClr val="black"/>
                </a:solidFill>
              </a:rPr>
              <a:t>Panoramic </a:t>
            </a:r>
            <a:r>
              <a:rPr lang="ko-KR" altLang="en-US" sz="1400" dirty="0">
                <a:solidFill>
                  <a:prstClr val="black"/>
                </a:solidFill>
              </a:rPr>
              <a:t>영상들을 </a:t>
            </a:r>
            <a:r>
              <a:rPr lang="en-US" altLang="ko-KR" sz="1400" dirty="0">
                <a:solidFill>
                  <a:prstClr val="black"/>
                </a:solidFill>
              </a:rPr>
              <a:t>Stack</a:t>
            </a:r>
            <a:r>
              <a:rPr lang="ko-KR" altLang="en-US" sz="1400" dirty="0">
                <a:solidFill>
                  <a:prstClr val="black"/>
                </a:solidFill>
              </a:rPr>
              <a:t>으로 저장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96BD6-9BC7-4D7E-AE83-B49E8390D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41" t="53727"/>
          <a:stretch/>
        </p:blipFill>
        <p:spPr>
          <a:xfrm>
            <a:off x="8216469" y="2356708"/>
            <a:ext cx="1295500" cy="11211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F65966-66FF-46AF-9FE3-A934D4871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71" t="6945" r="1" b="45095"/>
          <a:stretch/>
        </p:blipFill>
        <p:spPr>
          <a:xfrm>
            <a:off x="8203179" y="1074789"/>
            <a:ext cx="1308790" cy="1162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03BA6-B90E-400E-A2CF-9D6EF433D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176" y="902927"/>
            <a:ext cx="15240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02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Panoramic X-ray</a:t>
            </a:r>
            <a:r>
              <a:rPr lang="ko-KR" altLang="en-US" b="1" dirty="0"/>
              <a:t> </a:t>
            </a:r>
            <a:r>
              <a:rPr lang="en-US" altLang="ko-KR" b="1" dirty="0"/>
              <a:t>unit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Source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Intraoral source of radiation : Status X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Extraoral source of radiation : OPG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Tubehead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Panoramic x-ray </a:t>
            </a:r>
            <a:r>
              <a:rPr lang="en-US" altLang="ko-KR" sz="1400" dirty="0" err="1">
                <a:solidFill>
                  <a:prstClr val="black"/>
                </a:solidFill>
              </a:rPr>
              <a:t>tubehead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Intraoral </a:t>
            </a:r>
            <a:r>
              <a:rPr lang="en-US" altLang="ko-KR" sz="1400" dirty="0" err="1">
                <a:solidFill>
                  <a:prstClr val="black"/>
                </a:solidFill>
              </a:rPr>
              <a:t>tubehead</a:t>
            </a:r>
            <a:r>
              <a:rPr lang="ko-KR" altLang="en-US" sz="1400" dirty="0">
                <a:solidFill>
                  <a:prstClr val="black"/>
                </a:solidFill>
              </a:rPr>
              <a:t>와 유사한 점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Electron</a:t>
            </a:r>
            <a:r>
              <a:rPr lang="ko-KR" altLang="en-US" sz="1400" dirty="0"/>
              <a:t>과 </a:t>
            </a:r>
            <a:r>
              <a:rPr lang="en-US" altLang="ko-KR" sz="1400" dirty="0"/>
              <a:t>Target</a:t>
            </a:r>
            <a:r>
              <a:rPr lang="ko-KR" altLang="en-US" sz="1400" dirty="0"/>
              <a:t>을 만드는 </a:t>
            </a:r>
            <a:r>
              <a:rPr lang="en-US" altLang="ko-KR" sz="1400" dirty="0"/>
              <a:t>Filament</a:t>
            </a:r>
            <a:r>
              <a:rPr lang="ko-KR" altLang="en-US" sz="1400" dirty="0"/>
              <a:t>를 갖는다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Collimator</a:t>
            </a:r>
            <a:r>
              <a:rPr lang="ko-KR" altLang="en-US" sz="1400" dirty="0"/>
              <a:t>는 좁은 </a:t>
            </a:r>
            <a:r>
              <a:rPr lang="en-US" altLang="ko-KR" sz="1400" dirty="0"/>
              <a:t>vertical slit</a:t>
            </a:r>
            <a:r>
              <a:rPr lang="ko-KR" altLang="en-US" sz="1400" dirty="0"/>
              <a:t>의 </a:t>
            </a:r>
            <a:r>
              <a:rPr lang="en-US" altLang="ko-KR" sz="1400" dirty="0"/>
              <a:t>Opening shape</a:t>
            </a:r>
            <a:r>
              <a:rPr lang="ko-KR" altLang="en-US" sz="1400" dirty="0"/>
              <a:t>을 갖는 </a:t>
            </a:r>
            <a:r>
              <a:rPr lang="en-US" altLang="ko-KR" sz="1400" dirty="0"/>
              <a:t>lead plate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Intraoral </a:t>
            </a:r>
            <a:r>
              <a:rPr lang="en-US" altLang="ko-KR" sz="1400" dirty="0" err="1"/>
              <a:t>tubehead</a:t>
            </a:r>
            <a:r>
              <a:rPr lang="ko-KR" altLang="en-US" sz="1400" dirty="0"/>
              <a:t>와 다른 점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Panoramic unit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tubehead</a:t>
            </a:r>
            <a:r>
              <a:rPr lang="ko-KR" altLang="en-US" sz="1400" dirty="0"/>
              <a:t>는 </a:t>
            </a:r>
            <a:r>
              <a:rPr lang="en-US" altLang="ko-KR" sz="1400" dirty="0"/>
              <a:t>(</a:t>
            </a:r>
            <a:r>
              <a:rPr lang="ko-KR" altLang="en-US" sz="1400" dirty="0"/>
              <a:t>환자 앞의 </a:t>
            </a:r>
            <a:r>
              <a:rPr lang="en-US" altLang="ko-KR" sz="1400" dirty="0"/>
              <a:t>Detector</a:t>
            </a:r>
            <a:r>
              <a:rPr lang="ko-KR" altLang="en-US" sz="1400" dirty="0"/>
              <a:t> 처럼</a:t>
            </a:r>
            <a:r>
              <a:rPr lang="en-US" altLang="ko-KR" sz="1400" dirty="0"/>
              <a:t>)</a:t>
            </a:r>
            <a:r>
              <a:rPr lang="ko-KR" altLang="en-US" sz="1400" dirty="0"/>
              <a:t>환자 머리 뒤에서 </a:t>
            </a:r>
            <a:r>
              <a:rPr lang="en-US" altLang="ko-KR" sz="1400" dirty="0"/>
              <a:t>Rotate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Head Positioner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각 </a:t>
            </a:r>
            <a:r>
              <a:rPr lang="en-US" altLang="ko-KR" sz="1400" dirty="0">
                <a:solidFill>
                  <a:prstClr val="black"/>
                </a:solidFill>
              </a:rPr>
              <a:t>Panoramic unit</a:t>
            </a:r>
            <a:r>
              <a:rPr lang="ko-KR" altLang="en-US" sz="1400" dirty="0">
                <a:solidFill>
                  <a:prstClr val="black"/>
                </a:solidFill>
              </a:rPr>
              <a:t>은 환자의 치아를 정렬하는데 사용되는 </a:t>
            </a:r>
            <a:r>
              <a:rPr lang="en-US" altLang="ko-KR" sz="1400" dirty="0">
                <a:solidFill>
                  <a:prstClr val="black"/>
                </a:solidFill>
              </a:rPr>
              <a:t>Head positioner</a:t>
            </a:r>
            <a:r>
              <a:rPr lang="ko-KR" altLang="en-US" sz="1400" dirty="0">
                <a:solidFill>
                  <a:prstClr val="black"/>
                </a:solidFill>
              </a:rPr>
              <a:t>를 포함한다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Head positioner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chin rest, notched bite-block, forehead rest, lateral head support or guide</a:t>
            </a:r>
            <a:r>
              <a:rPr lang="ko-KR" altLang="en-US" sz="1400" dirty="0">
                <a:solidFill>
                  <a:prstClr val="black"/>
                </a:solidFill>
              </a:rPr>
              <a:t>로 구성된다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Exposure Controls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환자의 크기에 적합한 </a:t>
            </a:r>
            <a:r>
              <a:rPr lang="en-US" altLang="ko-KR" sz="1400" dirty="0">
                <a:solidFill>
                  <a:prstClr val="black"/>
                </a:solidFill>
              </a:rPr>
              <a:t>mA &amp; kV </a:t>
            </a:r>
            <a:r>
              <a:rPr lang="ko-KR" altLang="en-US" sz="1400" dirty="0">
                <a:solidFill>
                  <a:prstClr val="black"/>
                </a:solidFill>
              </a:rPr>
              <a:t>설정을 허락한다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Exposure time</a:t>
            </a:r>
            <a:r>
              <a:rPr lang="ko-KR" altLang="en-US" sz="1400" dirty="0">
                <a:solidFill>
                  <a:prstClr val="black"/>
                </a:solidFill>
              </a:rPr>
              <a:t>은 고정된다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변경 불가</a:t>
            </a:r>
            <a:r>
              <a:rPr lang="en-US" altLang="ko-KR" sz="1400" dirty="0">
                <a:solidFill>
                  <a:prstClr val="black"/>
                </a:solidFill>
              </a:rPr>
              <a:t>!!)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93681A-A1B4-4FE3-929E-2239F4A4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255" y="4550739"/>
            <a:ext cx="2016224" cy="209844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7D179A4-5235-48BC-8F67-01F0596F9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152" y="1434606"/>
            <a:ext cx="1423071" cy="14732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594F16-D425-4F6D-8779-376D688A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255" y="1434606"/>
            <a:ext cx="1898817" cy="13601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96D5D8-287A-4F1D-9DD1-711EC3144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427" y="4743150"/>
            <a:ext cx="2537867" cy="190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6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Center of</a:t>
            </a:r>
            <a:r>
              <a:rPr lang="ko-KR" altLang="en-US" b="1" dirty="0"/>
              <a:t> </a:t>
            </a:r>
            <a:r>
              <a:rPr lang="en-US" altLang="ko-KR" b="1" dirty="0"/>
              <a:t>rotation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Exposure </a:t>
            </a:r>
            <a:r>
              <a:rPr lang="ko-KR" altLang="en-US" sz="1400" dirty="0"/>
              <a:t>동안</a:t>
            </a:r>
            <a:r>
              <a:rPr lang="en-US" altLang="ko-KR" sz="1400" dirty="0"/>
              <a:t>, Tube head</a:t>
            </a:r>
            <a:r>
              <a:rPr lang="ko-KR" altLang="en-US" sz="1400" dirty="0"/>
              <a:t>와 </a:t>
            </a:r>
            <a:r>
              <a:rPr lang="en-US" altLang="ko-KR" sz="1400" dirty="0"/>
              <a:t>Film(detector)</a:t>
            </a:r>
            <a:r>
              <a:rPr lang="ko-KR" altLang="en-US" sz="1400" dirty="0"/>
              <a:t>는 연결되어서</a:t>
            </a:r>
            <a:br>
              <a:rPr lang="en-US" altLang="ko-KR" sz="1400" dirty="0"/>
            </a:br>
            <a:r>
              <a:rPr lang="ko-KR" altLang="en-US" sz="1400" dirty="0"/>
              <a:t>환자 주변을 동시에 돌아간다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Film</a:t>
            </a:r>
            <a:r>
              <a:rPr lang="ko-KR" altLang="en-US" sz="1400" dirty="0"/>
              <a:t>과 </a:t>
            </a:r>
            <a:r>
              <a:rPr lang="en-US" altLang="ko-KR" sz="1400" dirty="0"/>
              <a:t>X-ray tube</a:t>
            </a:r>
            <a:r>
              <a:rPr lang="ko-KR" altLang="en-US" sz="1400" dirty="0"/>
              <a:t>의 회전 축을 </a:t>
            </a:r>
            <a:r>
              <a:rPr lang="en-US" altLang="ko-KR" sz="1400" dirty="0"/>
              <a:t>Center of rotation</a:t>
            </a:r>
            <a:r>
              <a:rPr lang="ko-KR" altLang="en-US" sz="1400" dirty="0"/>
              <a:t>이라 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Dental Arches</a:t>
            </a:r>
            <a:r>
              <a:rPr lang="ko-KR" altLang="en-US" sz="1400" dirty="0"/>
              <a:t>를 유지하기 위해 몇개의 </a:t>
            </a:r>
            <a:r>
              <a:rPr lang="en-US" altLang="ko-KR" sz="1400" dirty="0"/>
              <a:t>Center of rotation</a:t>
            </a:r>
            <a:r>
              <a:rPr lang="ko-KR" altLang="en-US" sz="1400" dirty="0"/>
              <a:t>들은 필수 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제조사에 따라</a:t>
            </a:r>
            <a:r>
              <a:rPr lang="en-US" altLang="ko-KR" sz="1400" dirty="0"/>
              <a:t>, Rotational center</a:t>
            </a:r>
            <a:r>
              <a:rPr lang="ko-KR" altLang="en-US" sz="1400" dirty="0"/>
              <a:t>의 위치의 수가 다르다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Single-center</a:t>
            </a:r>
            <a:r>
              <a:rPr lang="ko-KR" altLang="en-US" sz="1400" dirty="0"/>
              <a:t> </a:t>
            </a:r>
            <a:r>
              <a:rPr lang="en-US" altLang="ko-KR" sz="1400" dirty="0"/>
              <a:t>rotation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Double-center rotation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Triple-center rotation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Sliding center rotation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A1246D-1833-4213-A02E-C8B77E97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4266532"/>
            <a:ext cx="2664296" cy="18025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490C51-7824-41C7-AD8B-879A48B8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192" y="4266532"/>
            <a:ext cx="2664296" cy="18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5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Center of</a:t>
            </a:r>
            <a:r>
              <a:rPr lang="ko-KR" altLang="en-US" b="1" dirty="0"/>
              <a:t> </a:t>
            </a:r>
            <a:r>
              <a:rPr lang="en-US" altLang="ko-KR" b="1" dirty="0"/>
              <a:t>rotation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Single center of rotation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턱의 한쪽편에 위치한 </a:t>
            </a:r>
            <a:r>
              <a:rPr lang="en-US" altLang="ko-KR" sz="1400" dirty="0">
                <a:solidFill>
                  <a:prstClr val="black"/>
                </a:solidFill>
              </a:rPr>
              <a:t>Stationary rotation center of beam</a:t>
            </a:r>
            <a:r>
              <a:rPr lang="ko-KR" altLang="en-US" sz="1400" dirty="0">
                <a:solidFill>
                  <a:prstClr val="black"/>
                </a:solidFill>
              </a:rPr>
              <a:t>을 사용한다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Rotation center</a:t>
            </a:r>
            <a:r>
              <a:rPr lang="ko-KR" altLang="en-US" sz="1400" dirty="0">
                <a:solidFill>
                  <a:prstClr val="black"/>
                </a:solidFill>
              </a:rPr>
              <a:t>는 환자의 이동에 의해 대칭적으로 이동한다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</a:rPr>
              <a:t>Projection</a:t>
            </a:r>
            <a:r>
              <a:rPr lang="ko-KR" altLang="en-US" sz="1400" dirty="0">
                <a:solidFill>
                  <a:prstClr val="black"/>
                </a:solidFill>
              </a:rPr>
              <a:t>기술은 </a:t>
            </a:r>
            <a:r>
              <a:rPr lang="en-US" altLang="ko-KR" sz="1400" dirty="0">
                <a:solidFill>
                  <a:prstClr val="black"/>
                </a:solidFill>
              </a:rPr>
              <a:t>Split image</a:t>
            </a:r>
            <a:r>
              <a:rPr lang="ko-KR" altLang="en-US" sz="1400" dirty="0">
                <a:solidFill>
                  <a:prstClr val="black"/>
                </a:solidFill>
              </a:rPr>
              <a:t>를 만들어 낸다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Two centers of rotation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치아와 턱에 의해 형성된 </a:t>
            </a:r>
            <a:r>
              <a:rPr lang="en-US" altLang="ko-KR" sz="1400" dirty="0"/>
              <a:t>Arc</a:t>
            </a:r>
            <a:r>
              <a:rPr lang="ko-KR" altLang="en-US" sz="1400" dirty="0"/>
              <a:t>의 좌우측 각각은 원의 일부를 형성한다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Rotation center</a:t>
            </a:r>
            <a:r>
              <a:rPr lang="ko-KR" altLang="en-US" sz="1400" dirty="0"/>
              <a:t>는 검사된 측면의 반대편 세번째 어금니</a:t>
            </a:r>
            <a:r>
              <a:rPr lang="en-US" altLang="ko-KR" sz="1400" dirty="0"/>
              <a:t>(molar)</a:t>
            </a:r>
            <a:r>
              <a:rPr lang="ko-KR" altLang="en-US" sz="1400" dirty="0"/>
              <a:t>의 전방에</a:t>
            </a:r>
            <a:r>
              <a:rPr lang="en-US" altLang="ko-KR" sz="1400" dirty="0"/>
              <a:t> </a:t>
            </a:r>
            <a:r>
              <a:rPr lang="ko-KR" altLang="en-US" sz="1400" dirty="0"/>
              <a:t>위치한다</a:t>
            </a:r>
            <a:r>
              <a:rPr lang="en-US" altLang="ko-KR" sz="1400" dirty="0"/>
              <a:t>. 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Double rotational principle</a:t>
            </a:r>
            <a:r>
              <a:rPr lang="ko-KR" altLang="en-US" sz="1400" dirty="0"/>
              <a:t>은 </a:t>
            </a:r>
            <a:r>
              <a:rPr lang="en-US" altLang="ko-KR" sz="1400" dirty="0" err="1"/>
              <a:t>Panorex</a:t>
            </a:r>
            <a:r>
              <a:rPr lang="en-US" altLang="ko-KR" sz="1400" dirty="0"/>
              <a:t> machine</a:t>
            </a:r>
            <a:r>
              <a:rPr lang="ko-KR" altLang="en-US" sz="1400" dirty="0"/>
              <a:t>에서 사용 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Three centers of rotation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턱의 </a:t>
            </a:r>
            <a:r>
              <a:rPr lang="en-US" altLang="ko-KR" sz="1400" dirty="0"/>
              <a:t>Arc</a:t>
            </a:r>
            <a:r>
              <a:rPr lang="ko-KR" altLang="en-US" sz="1400" dirty="0"/>
              <a:t>를 </a:t>
            </a:r>
            <a:r>
              <a:rPr lang="en-US" altLang="ko-KR" sz="1400" dirty="0"/>
              <a:t>3</a:t>
            </a:r>
            <a:r>
              <a:rPr lang="ko-KR" altLang="en-US" sz="1400" dirty="0"/>
              <a:t>개의 구역으로 나눈다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A condyle to first premolar posterior segment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A canine to canine anterior segment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A contralateral opposite segment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Curved segment</a:t>
            </a:r>
            <a:r>
              <a:rPr lang="ko-KR" altLang="en-US" sz="1400" dirty="0"/>
              <a:t>들은 </a:t>
            </a:r>
            <a:r>
              <a:rPr lang="en-US" altLang="ko-KR" sz="1400" dirty="0"/>
              <a:t>3</a:t>
            </a:r>
            <a:r>
              <a:rPr lang="ko-KR" altLang="en-US" sz="1400" dirty="0"/>
              <a:t>개의 다른 </a:t>
            </a:r>
            <a:r>
              <a:rPr lang="en-US" altLang="ko-KR" sz="1400" dirty="0"/>
              <a:t>Center</a:t>
            </a:r>
            <a:r>
              <a:rPr lang="ko-KR" altLang="en-US" sz="1400" dirty="0"/>
              <a:t>를 갖는다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2</a:t>
            </a:r>
            <a:r>
              <a:rPr lang="ko-KR" altLang="en-US" sz="1400" dirty="0"/>
              <a:t>개는 양측으로 </a:t>
            </a:r>
            <a:r>
              <a:rPr lang="en-US" altLang="ko-KR" sz="1400" dirty="0"/>
              <a:t>3</a:t>
            </a:r>
            <a:r>
              <a:rPr lang="ko-KR" altLang="en-US" sz="1400" dirty="0"/>
              <a:t>번째 어금니 후방에 위치하고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다른 </a:t>
            </a:r>
            <a:r>
              <a:rPr lang="en-US" altLang="ko-KR" sz="1400" dirty="0"/>
              <a:t>1</a:t>
            </a:r>
            <a:r>
              <a:rPr lang="ko-KR" altLang="en-US" sz="1400" dirty="0"/>
              <a:t>개는 앞니의 후방 중간선에 위치한다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X-ray beam</a:t>
            </a:r>
            <a:r>
              <a:rPr lang="ko-KR" altLang="en-US" sz="1400" dirty="0"/>
              <a:t>은 중단 없이 다른 </a:t>
            </a:r>
            <a:r>
              <a:rPr lang="en-US" altLang="ko-KR" sz="1400" dirty="0"/>
              <a:t>Rotation center</a:t>
            </a:r>
            <a:r>
              <a:rPr lang="ko-KR" altLang="en-US" sz="1400" dirty="0"/>
              <a:t>로 </a:t>
            </a:r>
            <a:r>
              <a:rPr lang="en-US" altLang="ko-KR" sz="1400" dirty="0"/>
              <a:t>Shift</a:t>
            </a:r>
            <a:r>
              <a:rPr lang="ko-KR" altLang="en-US" sz="1400" dirty="0" err="1"/>
              <a:t>될수</a:t>
            </a:r>
            <a:r>
              <a:rPr lang="ko-KR" altLang="en-US" sz="1400" dirty="0"/>
              <a:t>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Image</a:t>
            </a:r>
            <a:r>
              <a:rPr lang="ko-KR" altLang="en-US" sz="1400" dirty="0"/>
              <a:t>는 </a:t>
            </a:r>
            <a:r>
              <a:rPr lang="en-US" altLang="ko-KR" sz="1400" dirty="0"/>
              <a:t>Condyle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Condyle </a:t>
            </a:r>
            <a:r>
              <a:rPr lang="ko-KR" altLang="en-US" sz="1400" dirty="0"/>
              <a:t>까지 연속적인 영상으로 만들어질 수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520695-69DB-4A7B-B296-44CA171DC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770" y="1116208"/>
            <a:ext cx="2065468" cy="16110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DCE5F5-58E5-4A5A-8378-A29BF95F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076" y="2861006"/>
            <a:ext cx="2065468" cy="15380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120151-466B-4AB4-B173-0E03B6FEC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192" y="4532781"/>
            <a:ext cx="2065468" cy="15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Center of</a:t>
            </a:r>
            <a:r>
              <a:rPr lang="ko-KR" altLang="en-US" b="1" dirty="0"/>
              <a:t> </a:t>
            </a:r>
            <a:r>
              <a:rPr lang="en-US" altLang="ko-KR" b="1" dirty="0"/>
              <a:t>rotation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Sliding/moving center of rotation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Film</a:t>
            </a:r>
            <a:r>
              <a:rPr lang="ko-KR" altLang="en-US" sz="1400" dirty="0">
                <a:solidFill>
                  <a:prstClr val="black"/>
                </a:solidFill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</a:rPr>
              <a:t>tube head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Rotate</a:t>
            </a:r>
            <a:r>
              <a:rPr lang="ko-KR" altLang="en-US" sz="1400" dirty="0">
                <a:solidFill>
                  <a:prstClr val="black"/>
                </a:solidFill>
              </a:rPr>
              <a:t>의 변화로 </a:t>
            </a:r>
            <a:r>
              <a:rPr lang="en-US" altLang="ko-KR" sz="1400" dirty="0">
                <a:solidFill>
                  <a:prstClr val="black"/>
                </a:solidFill>
              </a:rPr>
              <a:t>Rotation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center</a:t>
            </a:r>
            <a:r>
              <a:rPr lang="ko-KR" altLang="en-US" sz="1400" dirty="0">
                <a:solidFill>
                  <a:prstClr val="black"/>
                </a:solidFill>
              </a:rPr>
              <a:t>는 변경 될 수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Rotational </a:t>
            </a:r>
            <a:r>
              <a:rPr lang="ko-KR" altLang="en-US" sz="1400" dirty="0">
                <a:solidFill>
                  <a:prstClr val="black"/>
                </a:solidFill>
              </a:rPr>
              <a:t>의 변경은 </a:t>
            </a:r>
            <a:r>
              <a:rPr lang="en-US" altLang="ko-KR" sz="1400" dirty="0">
                <a:solidFill>
                  <a:prstClr val="black"/>
                </a:solidFill>
              </a:rPr>
              <a:t>Image layer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Dental arch</a:t>
            </a:r>
            <a:r>
              <a:rPr lang="ko-KR" altLang="en-US" sz="1400" dirty="0">
                <a:solidFill>
                  <a:prstClr val="black"/>
                </a:solidFill>
              </a:rPr>
              <a:t>의 타원형의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모양으로 되는 것을 허락한다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Rotation center</a:t>
            </a:r>
            <a:r>
              <a:rPr lang="ko-KR" altLang="en-US" sz="1400" dirty="0">
                <a:solidFill>
                  <a:prstClr val="black"/>
                </a:solidFill>
              </a:rPr>
              <a:t>의 수와 위치는 </a:t>
            </a:r>
            <a:r>
              <a:rPr lang="en-US" altLang="ko-KR" sz="1400" dirty="0">
                <a:solidFill>
                  <a:prstClr val="black"/>
                </a:solidFill>
              </a:rPr>
              <a:t>Focal trough</a:t>
            </a:r>
            <a:r>
              <a:rPr lang="ko-KR" altLang="en-US" sz="1400" dirty="0">
                <a:solidFill>
                  <a:prstClr val="black"/>
                </a:solidFill>
              </a:rPr>
              <a:t>의 모양과 크기에 영향을 준다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이를 </a:t>
            </a:r>
            <a:r>
              <a:rPr lang="en-US" altLang="ko-KR" sz="1400" dirty="0" err="1">
                <a:solidFill>
                  <a:prstClr val="black"/>
                </a:solidFill>
              </a:rPr>
              <a:t>Ellipso-pantomography</a:t>
            </a:r>
            <a:r>
              <a:rPr lang="ko-KR" altLang="en-US" sz="1400" dirty="0">
                <a:solidFill>
                  <a:prstClr val="black"/>
                </a:solidFill>
              </a:rPr>
              <a:t>라고 부른다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140706-6B98-4720-BCD9-AEC1CE8F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40" y="1196753"/>
            <a:ext cx="2683320" cy="1584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980E28-436A-4628-A78D-C44DC5381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3212976"/>
            <a:ext cx="4032165" cy="298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20416</TotalTime>
  <Words>2046</Words>
  <Application>Microsoft Office PowerPoint</Application>
  <PresentationFormat>A4 용지(210x297mm)</PresentationFormat>
  <Paragraphs>446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뷰웍스 B</vt:lpstr>
      <vt:lpstr>Arial</vt:lpstr>
      <vt:lpstr>Wingdings</vt:lpstr>
      <vt:lpstr>Office 테마</vt:lpstr>
      <vt:lpstr>PowerPoint 프레젠테이션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image</vt:lpstr>
      <vt:lpstr>Panoramic Scan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PTX</dc:creator>
  <cp:lastModifiedBy>김재혁 (Jaehyeok Kim)</cp:lastModifiedBy>
  <cp:revision>817</cp:revision>
  <dcterms:created xsi:type="dcterms:W3CDTF">2014-08-23T07:06:11Z</dcterms:created>
  <dcterms:modified xsi:type="dcterms:W3CDTF">2018-10-16T09:03:59Z</dcterms:modified>
</cp:coreProperties>
</file>